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1"/>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FFE8CA"/>
          </a:solidFill>
        </a:fill>
      </a:tcStyle>
    </a:wholeTbl>
    <a:band2H>
      <a:tcTxStyle/>
      <a:tcStyle>
        <a:tcBdr/>
        <a:fill>
          <a:solidFill>
            <a:srgbClr val="FFF4E6"/>
          </a:solidFill>
        </a:fill>
      </a:tcStyle>
    </a:band2H>
    <a:firstCol>
      <a:tcTxStyle b="on" i="off">
        <a:fontRef idx="min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FFE8CA"/>
          </a:solidFill>
        </a:fill>
      </a:tcStyle>
    </a:firstCol>
    <a:lastRow>
      <a:tcTxStyle b="on" i="off">
        <a:fontRef idx="min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254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FFF4E6"/>
          </a:solidFill>
        </a:fill>
      </a:tcStyle>
    </a:lastRow>
    <a:firstRow>
      <a:tcTxStyle b="on" i="off">
        <a:fontRef idx="minor">
          <a:srgbClr val="000000"/>
        </a:fontRef>
        <a:srgbClr val="000000"/>
      </a:tcTxStyle>
      <a:tcStyle>
        <a:tcBdr>
          <a:left>
            <a:ln w="12700" cap="flat">
              <a:solidFill>
                <a:schemeClr val="accent4"/>
              </a:solidFill>
              <a:prstDash val="solid"/>
              <a:round/>
            </a:ln>
          </a:left>
          <a:right>
            <a:ln w="12700" cap="flat">
              <a:solidFill>
                <a:schemeClr val="accent4"/>
              </a:solidFill>
              <a:prstDash val="solid"/>
              <a:round/>
            </a:ln>
          </a:right>
          <a:top>
            <a:ln w="12700" cap="flat">
              <a:solidFill>
                <a:schemeClr val="accent4"/>
              </a:solidFill>
              <a:prstDash val="solid"/>
              <a:round/>
            </a:ln>
          </a:top>
          <a:bottom>
            <a:ln w="12700" cap="flat">
              <a:solidFill>
                <a:schemeClr val="accent4"/>
              </a:solidFill>
              <a:prstDash val="solid"/>
              <a:round/>
            </a:ln>
          </a:bottom>
          <a:insideH>
            <a:ln w="12700" cap="flat">
              <a:solidFill>
                <a:schemeClr val="accent4"/>
              </a:solidFill>
              <a:prstDash val="solid"/>
              <a:round/>
            </a:ln>
          </a:insideH>
          <a:insideV>
            <a:ln w="12700" cap="flat">
              <a:solidFill>
                <a:schemeClr val="accent4"/>
              </a:solidFill>
              <a:prstDash val="solid"/>
              <a:round/>
            </a:ln>
          </a:insideV>
        </a:tcBdr>
        <a:fill>
          <a:solidFill>
            <a:srgbClr val="FFF4E6"/>
          </a:solidFill>
        </a:fill>
      </a:tcStyle>
    </a:firstRow>
  </a:tblStyle>
  <a:tblStyle styleId="{C7B018BB-80A7-4F77-B60F-C8B233D01FF8}" styleName="">
    <a:tblBg/>
    <a:wholeTbl>
      <a:tcTxStyle b="off" i="off">
        <a:fontRef idx="minor">
          <a:srgbClr val="000000"/>
        </a:fontRef>
        <a:srgbClr val="000000"/>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000000"/>
        </a:fontRef>
        <a:srgbClr val="000000"/>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CDD4EA"/>
          </a:solidFill>
        </a:fill>
      </a:tcStyle>
    </a:firstCol>
    <a:lastRow>
      <a:tcTxStyle b="on" i="off">
        <a:fontRef idx="minor">
          <a:srgbClr val="000000"/>
        </a:fontRef>
        <a:srgbClr val="000000"/>
      </a:tcTxStyle>
      <a:tcStyle>
        <a:tcBdr>
          <a:left>
            <a:ln w="12700" cap="flat">
              <a:solidFill>
                <a:schemeClr val="accent5"/>
              </a:solidFill>
              <a:prstDash val="solid"/>
              <a:round/>
            </a:ln>
          </a:left>
          <a:right>
            <a:ln w="12700" cap="flat">
              <a:solidFill>
                <a:schemeClr val="accent5"/>
              </a:solidFill>
              <a:prstDash val="solid"/>
              <a:round/>
            </a:ln>
          </a:right>
          <a:top>
            <a:ln w="254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E8EBF5"/>
          </a:solidFill>
        </a:fill>
      </a:tcStyle>
    </a:lastRow>
    <a:firstRow>
      <a:tcTxStyle b="on" i="off">
        <a:fontRef idx="minor">
          <a:srgbClr val="000000"/>
        </a:fontRef>
        <a:srgbClr val="000000"/>
      </a:tcTxStyle>
      <a:tcStyle>
        <a:tcBdr>
          <a:left>
            <a:ln w="12700" cap="flat">
              <a:solidFill>
                <a:schemeClr val="accent5"/>
              </a:solidFill>
              <a:prstDash val="solid"/>
              <a:round/>
            </a:ln>
          </a:left>
          <a:right>
            <a:ln w="12700" cap="flat">
              <a:solidFill>
                <a:schemeClr val="accent5"/>
              </a:solidFill>
              <a:prstDash val="solid"/>
              <a:round/>
            </a:ln>
          </a:right>
          <a:top>
            <a:ln w="12700" cap="flat">
              <a:solidFill>
                <a:schemeClr val="accent5"/>
              </a:solidFill>
              <a:prstDash val="solid"/>
              <a:round/>
            </a:ln>
          </a:top>
          <a:bottom>
            <a:ln w="12700" cap="flat">
              <a:solidFill>
                <a:schemeClr val="accent5"/>
              </a:solidFill>
              <a:prstDash val="solid"/>
              <a:round/>
            </a:ln>
          </a:bottom>
          <a:insideH>
            <a:ln w="12700" cap="flat">
              <a:solidFill>
                <a:schemeClr val="accent5"/>
              </a:solidFill>
              <a:prstDash val="solid"/>
              <a:round/>
            </a:ln>
          </a:insideH>
          <a:insideV>
            <a:ln w="12700" cap="flat">
              <a:solidFill>
                <a:schemeClr val="accent5"/>
              </a:solidFill>
              <a:prstDash val="solid"/>
              <a:round/>
            </a:ln>
          </a:insideV>
        </a:tcBdr>
        <a:fill>
          <a:solidFill>
            <a:srgbClr val="E8EBF5"/>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zh-CN"/>
  <c:roundedCorners val="0"/>
  <c:style val="2"/>
  <c:chart>
    <c:autoTitleDeleted val="1"/>
    <c:plotArea>
      <c:layout>
        <c:manualLayout>
          <c:layoutTarget val="inner"/>
          <c:xMode val="edge"/>
          <c:yMode val="edge"/>
          <c:x val="0.14167299999999999"/>
          <c:y val="0.14167299999999999"/>
          <c:w val="0.71665299999999998"/>
          <c:h val="0.70415300000000003"/>
        </c:manualLayout>
      </c:layout>
      <c:doughnutChart>
        <c:varyColors val="0"/>
        <c:ser>
          <c:idx val="0"/>
          <c:order val="0"/>
          <c:tx>
            <c:strRef>
              <c:f>Sheet1!$A$2</c:f>
              <c:strCache>
                <c:ptCount val="1"/>
                <c:pt idx="0">
                  <c:v>区域 1</c:v>
                </c:pt>
              </c:strCache>
            </c:strRef>
          </c:tx>
          <c:spPr>
            <a:solidFill>
              <a:schemeClr val="accent1"/>
            </a:solidFill>
            <a:ln w="6350" cap="flat">
              <a:solidFill>
                <a:srgbClr val="FFFFFF"/>
              </a:solidFill>
              <a:prstDash val="solid"/>
              <a:miter lim="800000"/>
            </a:ln>
            <a:effectLst/>
          </c:spPr>
          <c:dPt>
            <c:idx val="0"/>
            <c:bubble3D val="0"/>
            <c:extLst>
              <c:ext xmlns:c16="http://schemas.microsoft.com/office/drawing/2014/chart" uri="{C3380CC4-5D6E-409C-BE32-E72D297353CC}">
                <c16:uniqueId val="{00000001-EEEE-4DE5-ABF2-C277695F873D}"/>
              </c:ext>
            </c:extLst>
          </c:dPt>
          <c:dPt>
            <c:idx val="1"/>
            <c:bubble3D val="0"/>
            <c:spPr>
              <a:solidFill>
                <a:schemeClr val="accent2"/>
              </a:solidFill>
              <a:ln w="6350" cap="flat">
                <a:solidFill>
                  <a:srgbClr val="FFFFFF"/>
                </a:solidFill>
                <a:prstDash val="solid"/>
                <a:miter lim="800000"/>
              </a:ln>
              <a:effectLst/>
            </c:spPr>
            <c:extLst>
              <c:ext xmlns:c16="http://schemas.microsoft.com/office/drawing/2014/chart" uri="{C3380CC4-5D6E-409C-BE32-E72D297353CC}">
                <c16:uniqueId val="{00000003-EEEE-4DE5-ABF2-C277695F873D}"/>
              </c:ext>
            </c:extLst>
          </c:dPt>
          <c:dLbls>
            <c:dLbl>
              <c:idx val="0"/>
              <c:numFmt formatCode="#,##0%" sourceLinked="0"/>
              <c:spPr/>
              <c:txPr>
                <a:bodyPr/>
                <a:lstStyle/>
                <a:p>
                  <a:pPr>
                    <a:defRPr sz="3540" b="0" i="0" u="none" strike="noStrike">
                      <a:solidFill>
                        <a:srgbClr val="FFFFFF"/>
                      </a:solidFill>
                      <a:latin typeface="等线"/>
                    </a:defRPr>
                  </a:pPr>
                  <a:endParaRPr lang="zh-CN"/>
                </a:p>
              </c:txPr>
              <c:showLegendKey val="0"/>
              <c:showVal val="0"/>
              <c:showCatName val="0"/>
              <c:showSerName val="0"/>
              <c:showPercent val="1"/>
              <c:showBubbleSize val="0"/>
              <c:extLst>
                <c:ext xmlns:c16="http://schemas.microsoft.com/office/drawing/2014/chart" uri="{C3380CC4-5D6E-409C-BE32-E72D297353CC}">
                  <c16:uniqueId val="{00000001-EEEE-4DE5-ABF2-C277695F873D}"/>
                </c:ext>
              </c:extLst>
            </c:dLbl>
            <c:dLbl>
              <c:idx val="1"/>
              <c:numFmt formatCode="#,##0%" sourceLinked="0"/>
              <c:spPr/>
              <c:txPr>
                <a:bodyPr/>
                <a:lstStyle/>
                <a:p>
                  <a:pPr>
                    <a:defRPr sz="3540" b="0" i="0" u="none" strike="noStrike">
                      <a:solidFill>
                        <a:srgbClr val="FFFFFF"/>
                      </a:solidFill>
                      <a:latin typeface="等线"/>
                    </a:defRPr>
                  </a:pPr>
                  <a:endParaRPr lang="zh-CN"/>
                </a:p>
              </c:txPr>
              <c:showLegendKey val="0"/>
              <c:showVal val="0"/>
              <c:showCatName val="0"/>
              <c:showSerName val="0"/>
              <c:showPercent val="1"/>
              <c:showBubbleSize val="0"/>
              <c:extLst>
                <c:ext xmlns:c16="http://schemas.microsoft.com/office/drawing/2014/chart" uri="{C3380CC4-5D6E-409C-BE32-E72D297353CC}">
                  <c16:uniqueId val="{00000003-EEEE-4DE5-ABF2-C277695F873D}"/>
                </c:ext>
              </c:extLst>
            </c:dLbl>
            <c:numFmt formatCode="#,##0%" sourceLinked="0"/>
            <c:spPr>
              <a:noFill/>
              <a:ln>
                <a:noFill/>
              </a:ln>
              <a:effectLst/>
            </c:spPr>
            <c:txPr>
              <a:bodyPr/>
              <a:lstStyle/>
              <a:p>
                <a:pPr>
                  <a:defRPr sz="3540" b="0" i="0" u="none" strike="noStrike">
                    <a:solidFill>
                      <a:srgbClr val="FFFFFF"/>
                    </a:solidFill>
                    <a:latin typeface="等线"/>
                  </a:defRPr>
                </a:pPr>
                <a:endParaRPr lang="zh-CN"/>
              </a:p>
            </c:txPr>
            <c:showLegendKey val="0"/>
            <c:showVal val="0"/>
            <c:showCatName val="0"/>
            <c:showSerName val="0"/>
            <c:showPercent val="1"/>
            <c:showBubbleSize val="0"/>
            <c:showLeaderLines val="1"/>
            <c:leaderLines>
              <c:spPr>
                <a:ln w="6350" cap="flat">
                  <a:solidFill>
                    <a:srgbClr val="000000"/>
                  </a:solidFill>
                  <a:prstDash val="solid"/>
                  <a:miter lim="400000"/>
                </a:ln>
                <a:effectLst/>
              </c:spPr>
            </c:leaderLines>
            <c:extLst>
              <c:ext xmlns:c15="http://schemas.microsoft.com/office/drawing/2012/chart" uri="{CE6537A1-D6FC-4f65-9D91-7224C49458BB}"/>
            </c:extLst>
          </c:dLbls>
          <c:cat>
            <c:strRef>
              <c:f>Sheet1!$B$1:$C$1</c:f>
              <c:strCache>
                <c:ptCount val="2"/>
                <c:pt idx="0">
                  <c:v>纹理</c:v>
                </c:pt>
                <c:pt idx="1">
                  <c:v>其他</c:v>
                </c:pt>
              </c:strCache>
            </c:strRef>
          </c:cat>
          <c:val>
            <c:numRef>
              <c:f>Sheet1!$B$2:$C$2</c:f>
              <c:numCache>
                <c:formatCode>General</c:formatCode>
                <c:ptCount val="2"/>
                <c:pt idx="0">
                  <c:v>0.8</c:v>
                </c:pt>
                <c:pt idx="1">
                  <c:v>0.2</c:v>
                </c:pt>
              </c:numCache>
            </c:numRef>
          </c:val>
          <c:extLst>
            <c:ext xmlns:c16="http://schemas.microsoft.com/office/drawing/2014/chart" uri="{C3380CC4-5D6E-409C-BE32-E72D297353CC}">
              <c16:uniqueId val="{00000004-EEEE-4DE5-ABF2-C277695F873D}"/>
            </c:ext>
          </c:extLst>
        </c:ser>
        <c:dLbls>
          <c:showLegendKey val="0"/>
          <c:showVal val="0"/>
          <c:showCatName val="0"/>
          <c:showSerName val="0"/>
          <c:showPercent val="0"/>
          <c:showBubbleSize val="0"/>
          <c:showLeaderLines val="1"/>
        </c:dLbls>
        <c:firstSliceAng val="0"/>
        <c:holeSize val="75"/>
      </c:doughnut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等线"/>
      </a:defRPr>
    </a:lvl1pPr>
    <a:lvl2pPr indent="228600" latinLnBrk="0">
      <a:defRPr sz="1200">
        <a:latin typeface="+mn-lt"/>
        <a:ea typeface="+mn-ea"/>
        <a:cs typeface="+mn-cs"/>
        <a:sym typeface="等线"/>
      </a:defRPr>
    </a:lvl2pPr>
    <a:lvl3pPr indent="457200" latinLnBrk="0">
      <a:defRPr sz="1200">
        <a:latin typeface="+mn-lt"/>
        <a:ea typeface="+mn-ea"/>
        <a:cs typeface="+mn-cs"/>
        <a:sym typeface="等线"/>
      </a:defRPr>
    </a:lvl3pPr>
    <a:lvl4pPr indent="685800" latinLnBrk="0">
      <a:defRPr sz="1200">
        <a:latin typeface="+mn-lt"/>
        <a:ea typeface="+mn-ea"/>
        <a:cs typeface="+mn-cs"/>
        <a:sym typeface="等线"/>
      </a:defRPr>
    </a:lvl4pPr>
    <a:lvl5pPr indent="914400" latinLnBrk="0">
      <a:defRPr sz="1200">
        <a:latin typeface="+mn-lt"/>
        <a:ea typeface="+mn-ea"/>
        <a:cs typeface="+mn-cs"/>
        <a:sym typeface="等线"/>
      </a:defRPr>
    </a:lvl5pPr>
    <a:lvl6pPr indent="1143000" latinLnBrk="0">
      <a:defRPr sz="1200">
        <a:latin typeface="+mn-lt"/>
        <a:ea typeface="+mn-ea"/>
        <a:cs typeface="+mn-cs"/>
        <a:sym typeface="等线"/>
      </a:defRPr>
    </a:lvl6pPr>
    <a:lvl7pPr indent="1371600" latinLnBrk="0">
      <a:defRPr sz="1200">
        <a:latin typeface="+mn-lt"/>
        <a:ea typeface="+mn-ea"/>
        <a:cs typeface="+mn-cs"/>
        <a:sym typeface="等线"/>
      </a:defRPr>
    </a:lvl7pPr>
    <a:lvl8pPr indent="1600200" latinLnBrk="0">
      <a:defRPr sz="1200">
        <a:latin typeface="+mn-lt"/>
        <a:ea typeface="+mn-ea"/>
        <a:cs typeface="+mn-cs"/>
        <a:sym typeface="等线"/>
      </a:defRPr>
    </a:lvl8pPr>
    <a:lvl9pPr indent="1828800" latinLnBrk="0">
      <a:defRPr sz="1200">
        <a:latin typeface="+mn-lt"/>
        <a:ea typeface="+mn-ea"/>
        <a:cs typeface="+mn-cs"/>
        <a:sym typeface="等线"/>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noRot="1" noChangeAspect="1"/>
          </p:cNvSpPr>
          <p:nvPr>
            <p:ph type="sldImg"/>
          </p:nvPr>
        </p:nvSpPr>
        <p:spPr>
          <a:prstGeom prst="rect">
            <a:avLst/>
          </a:prstGeom>
        </p:spPr>
        <p:txBody>
          <a:bodyPr/>
          <a:lstStyle/>
          <a:p>
            <a:endParaRPr/>
          </a:p>
        </p:txBody>
      </p:sp>
      <p:sp>
        <p:nvSpPr>
          <p:cNvPr id="313" name="Shape 313"/>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a:spLocks noGrp="1" noRot="1" noChangeAspect="1"/>
          </p:cNvSpPr>
          <p:nvPr>
            <p:ph type="sldImg"/>
          </p:nvPr>
        </p:nvSpPr>
        <p:spPr>
          <a:prstGeom prst="rect">
            <a:avLst/>
          </a:prstGeom>
        </p:spPr>
        <p:txBody>
          <a:bodyPr/>
          <a:lstStyle/>
          <a:p>
            <a:endParaRPr/>
          </a:p>
        </p:txBody>
      </p:sp>
      <p:sp>
        <p:nvSpPr>
          <p:cNvPr id="433" name="Shape 433"/>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Shape 506"/>
          <p:cNvSpPr>
            <a:spLocks noGrp="1" noRot="1" noChangeAspect="1"/>
          </p:cNvSpPr>
          <p:nvPr>
            <p:ph type="sldImg"/>
          </p:nvPr>
        </p:nvSpPr>
        <p:spPr>
          <a:prstGeom prst="rect">
            <a:avLst/>
          </a:prstGeom>
        </p:spPr>
        <p:txBody>
          <a:bodyPr/>
          <a:lstStyle/>
          <a:p>
            <a:endParaRPr/>
          </a:p>
        </p:txBody>
      </p:sp>
      <p:sp>
        <p:nvSpPr>
          <p:cNvPr id="507" name="Shape 507"/>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Shape 548"/>
          <p:cNvSpPr>
            <a:spLocks noGrp="1" noRot="1" noChangeAspect="1"/>
          </p:cNvSpPr>
          <p:nvPr>
            <p:ph type="sldImg"/>
          </p:nvPr>
        </p:nvSpPr>
        <p:spPr>
          <a:prstGeom prst="rect">
            <a:avLst/>
          </a:prstGeom>
        </p:spPr>
        <p:txBody>
          <a:bodyPr/>
          <a:lstStyle/>
          <a:p>
            <a:endParaRPr/>
          </a:p>
        </p:txBody>
      </p:sp>
      <p:sp>
        <p:nvSpPr>
          <p:cNvPr id="549" name="Shape 549"/>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Shape 562"/>
          <p:cNvSpPr>
            <a:spLocks noGrp="1" noRot="1" noChangeAspect="1"/>
          </p:cNvSpPr>
          <p:nvPr>
            <p:ph type="sldImg"/>
          </p:nvPr>
        </p:nvSpPr>
        <p:spPr>
          <a:prstGeom prst="rect">
            <a:avLst/>
          </a:prstGeom>
        </p:spPr>
        <p:txBody>
          <a:bodyPr/>
          <a:lstStyle/>
          <a:p>
            <a:endParaRPr/>
          </a:p>
        </p:txBody>
      </p:sp>
      <p:sp>
        <p:nvSpPr>
          <p:cNvPr id="563" name="Shape 563"/>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Shape 571"/>
          <p:cNvSpPr>
            <a:spLocks noGrp="1" noRot="1" noChangeAspect="1"/>
          </p:cNvSpPr>
          <p:nvPr>
            <p:ph type="sldImg"/>
          </p:nvPr>
        </p:nvSpPr>
        <p:spPr>
          <a:prstGeom prst="rect">
            <a:avLst/>
          </a:prstGeom>
        </p:spPr>
        <p:txBody>
          <a:bodyPr/>
          <a:lstStyle/>
          <a:p>
            <a:endParaRPr/>
          </a:p>
        </p:txBody>
      </p:sp>
      <p:sp>
        <p:nvSpPr>
          <p:cNvPr id="572" name="Shape 57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Shape 587"/>
          <p:cNvSpPr>
            <a:spLocks noGrp="1" noRot="1" noChangeAspect="1"/>
          </p:cNvSpPr>
          <p:nvPr>
            <p:ph type="sldImg"/>
          </p:nvPr>
        </p:nvSpPr>
        <p:spPr>
          <a:prstGeom prst="rect">
            <a:avLst/>
          </a:prstGeom>
        </p:spPr>
        <p:txBody>
          <a:bodyPr/>
          <a:lstStyle/>
          <a:p>
            <a:endParaRPr/>
          </a:p>
        </p:txBody>
      </p:sp>
      <p:sp>
        <p:nvSpPr>
          <p:cNvPr id="588" name="Shape 58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 name="Shape 619"/>
          <p:cNvSpPr>
            <a:spLocks noGrp="1" noRot="1" noChangeAspect="1"/>
          </p:cNvSpPr>
          <p:nvPr>
            <p:ph type="sldImg"/>
          </p:nvPr>
        </p:nvSpPr>
        <p:spPr>
          <a:prstGeom prst="rect">
            <a:avLst/>
          </a:prstGeom>
        </p:spPr>
        <p:txBody>
          <a:bodyPr/>
          <a:lstStyle/>
          <a:p>
            <a:endParaRPr/>
          </a:p>
        </p:txBody>
      </p:sp>
      <p:sp>
        <p:nvSpPr>
          <p:cNvPr id="620" name="Shape 620"/>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 name="Shape 655"/>
          <p:cNvSpPr>
            <a:spLocks noGrp="1" noRot="1" noChangeAspect="1"/>
          </p:cNvSpPr>
          <p:nvPr>
            <p:ph type="sldImg"/>
          </p:nvPr>
        </p:nvSpPr>
        <p:spPr>
          <a:prstGeom prst="rect">
            <a:avLst/>
          </a:prstGeom>
        </p:spPr>
        <p:txBody>
          <a:bodyPr/>
          <a:lstStyle/>
          <a:p>
            <a:endParaRPr/>
          </a:p>
        </p:txBody>
      </p:sp>
      <p:sp>
        <p:nvSpPr>
          <p:cNvPr id="656" name="Shape 65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Shape 662"/>
          <p:cNvSpPr>
            <a:spLocks noGrp="1" noRot="1" noChangeAspect="1"/>
          </p:cNvSpPr>
          <p:nvPr>
            <p:ph type="sldImg"/>
          </p:nvPr>
        </p:nvSpPr>
        <p:spPr>
          <a:prstGeom prst="rect">
            <a:avLst/>
          </a:prstGeom>
        </p:spPr>
        <p:txBody>
          <a:bodyPr/>
          <a:lstStyle/>
          <a:p>
            <a:endParaRPr/>
          </a:p>
        </p:txBody>
      </p:sp>
      <p:sp>
        <p:nvSpPr>
          <p:cNvPr id="663" name="Shape 663"/>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Shape 741"/>
          <p:cNvSpPr>
            <a:spLocks noGrp="1" noRot="1" noChangeAspect="1"/>
          </p:cNvSpPr>
          <p:nvPr>
            <p:ph type="sldImg"/>
          </p:nvPr>
        </p:nvSpPr>
        <p:spPr>
          <a:prstGeom prst="rect">
            <a:avLst/>
          </a:prstGeom>
        </p:spPr>
        <p:txBody>
          <a:bodyPr/>
          <a:lstStyle/>
          <a:p>
            <a:endParaRPr/>
          </a:p>
        </p:txBody>
      </p:sp>
      <p:sp>
        <p:nvSpPr>
          <p:cNvPr id="742" name="Shape 74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noRot="1" noChangeAspect="1"/>
          </p:cNvSpPr>
          <p:nvPr>
            <p:ph type="sldImg"/>
          </p:nvPr>
        </p:nvSpPr>
        <p:spPr>
          <a:prstGeom prst="rect">
            <a:avLst/>
          </a:prstGeom>
        </p:spPr>
        <p:txBody>
          <a:bodyPr/>
          <a:lstStyle/>
          <a:p>
            <a:endParaRPr/>
          </a:p>
        </p:txBody>
      </p:sp>
      <p:sp>
        <p:nvSpPr>
          <p:cNvPr id="788" name="Shape 78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 name="Shape 798"/>
          <p:cNvSpPr>
            <a:spLocks noGrp="1" noRot="1" noChangeAspect="1"/>
          </p:cNvSpPr>
          <p:nvPr>
            <p:ph type="sldImg"/>
          </p:nvPr>
        </p:nvSpPr>
        <p:spPr>
          <a:prstGeom prst="rect">
            <a:avLst/>
          </a:prstGeom>
        </p:spPr>
        <p:txBody>
          <a:bodyPr/>
          <a:lstStyle/>
          <a:p>
            <a:endParaRPr/>
          </a:p>
        </p:txBody>
      </p:sp>
      <p:sp>
        <p:nvSpPr>
          <p:cNvPr id="799" name="Shape 799"/>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hape 821"/>
          <p:cNvSpPr>
            <a:spLocks noGrp="1" noRot="1" noChangeAspect="1"/>
          </p:cNvSpPr>
          <p:nvPr>
            <p:ph type="sldImg"/>
          </p:nvPr>
        </p:nvSpPr>
        <p:spPr>
          <a:prstGeom prst="rect">
            <a:avLst/>
          </a:prstGeom>
        </p:spPr>
        <p:txBody>
          <a:bodyPr/>
          <a:lstStyle/>
          <a:p>
            <a:endParaRPr/>
          </a:p>
        </p:txBody>
      </p:sp>
      <p:sp>
        <p:nvSpPr>
          <p:cNvPr id="822" name="Shape 82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Shape 830"/>
          <p:cNvSpPr>
            <a:spLocks noGrp="1" noRot="1" noChangeAspect="1"/>
          </p:cNvSpPr>
          <p:nvPr>
            <p:ph type="sldImg"/>
          </p:nvPr>
        </p:nvSpPr>
        <p:spPr>
          <a:prstGeom prst="rect">
            <a:avLst/>
          </a:prstGeom>
        </p:spPr>
        <p:txBody>
          <a:bodyPr/>
          <a:lstStyle/>
          <a:p>
            <a:endParaRPr/>
          </a:p>
        </p:txBody>
      </p:sp>
      <p:sp>
        <p:nvSpPr>
          <p:cNvPr id="831" name="Shape 83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 name="Shape 903"/>
          <p:cNvSpPr>
            <a:spLocks noGrp="1" noRot="1" noChangeAspect="1"/>
          </p:cNvSpPr>
          <p:nvPr>
            <p:ph type="sldImg"/>
          </p:nvPr>
        </p:nvSpPr>
        <p:spPr>
          <a:prstGeom prst="rect">
            <a:avLst/>
          </a:prstGeom>
        </p:spPr>
        <p:txBody>
          <a:bodyPr/>
          <a:lstStyle/>
          <a:p>
            <a:endParaRPr/>
          </a:p>
        </p:txBody>
      </p:sp>
      <p:sp>
        <p:nvSpPr>
          <p:cNvPr id="904" name="Shape 904"/>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 name="Shape 991"/>
          <p:cNvSpPr>
            <a:spLocks noGrp="1" noRot="1" noChangeAspect="1"/>
          </p:cNvSpPr>
          <p:nvPr>
            <p:ph type="sldImg"/>
          </p:nvPr>
        </p:nvSpPr>
        <p:spPr>
          <a:prstGeom prst="rect">
            <a:avLst/>
          </a:prstGeom>
        </p:spPr>
        <p:txBody>
          <a:bodyPr/>
          <a:lstStyle/>
          <a:p>
            <a:endParaRPr/>
          </a:p>
        </p:txBody>
      </p:sp>
      <p:sp>
        <p:nvSpPr>
          <p:cNvPr id="992" name="Shape 99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Shape 1090"/>
          <p:cNvSpPr>
            <a:spLocks noGrp="1" noRot="1" noChangeAspect="1"/>
          </p:cNvSpPr>
          <p:nvPr>
            <p:ph type="sldImg"/>
          </p:nvPr>
        </p:nvSpPr>
        <p:spPr>
          <a:prstGeom prst="rect">
            <a:avLst/>
          </a:prstGeom>
        </p:spPr>
        <p:txBody>
          <a:bodyPr/>
          <a:lstStyle/>
          <a:p>
            <a:endParaRPr/>
          </a:p>
        </p:txBody>
      </p:sp>
      <p:sp>
        <p:nvSpPr>
          <p:cNvPr id="1091" name="Shape 109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1" name="Shape 1131"/>
          <p:cNvSpPr>
            <a:spLocks noGrp="1" noRot="1" noChangeAspect="1"/>
          </p:cNvSpPr>
          <p:nvPr>
            <p:ph type="sldImg"/>
          </p:nvPr>
        </p:nvSpPr>
        <p:spPr>
          <a:prstGeom prst="rect">
            <a:avLst/>
          </a:prstGeom>
        </p:spPr>
        <p:txBody>
          <a:bodyPr/>
          <a:lstStyle/>
          <a:p>
            <a:endParaRPr/>
          </a:p>
        </p:txBody>
      </p:sp>
      <p:sp>
        <p:nvSpPr>
          <p:cNvPr id="1132" name="Shape 113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9" name="Shape 1149"/>
          <p:cNvSpPr>
            <a:spLocks noGrp="1" noRot="1" noChangeAspect="1"/>
          </p:cNvSpPr>
          <p:nvPr>
            <p:ph type="sldImg"/>
          </p:nvPr>
        </p:nvSpPr>
        <p:spPr>
          <a:prstGeom prst="rect">
            <a:avLst/>
          </a:prstGeom>
        </p:spPr>
        <p:txBody>
          <a:bodyPr/>
          <a:lstStyle/>
          <a:p>
            <a:endParaRPr/>
          </a:p>
        </p:txBody>
      </p:sp>
      <p:sp>
        <p:nvSpPr>
          <p:cNvPr id="1150" name="Shape 1150"/>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 name="Shape 1261"/>
          <p:cNvSpPr>
            <a:spLocks noGrp="1" noRot="1" noChangeAspect="1"/>
          </p:cNvSpPr>
          <p:nvPr>
            <p:ph type="sldImg"/>
          </p:nvPr>
        </p:nvSpPr>
        <p:spPr>
          <a:prstGeom prst="rect">
            <a:avLst/>
          </a:prstGeom>
        </p:spPr>
        <p:txBody>
          <a:bodyPr/>
          <a:lstStyle/>
          <a:p>
            <a:endParaRPr/>
          </a:p>
        </p:txBody>
      </p:sp>
      <p:sp>
        <p:nvSpPr>
          <p:cNvPr id="1262" name="Shape 126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 name="Shape 1321"/>
          <p:cNvSpPr>
            <a:spLocks noGrp="1" noRot="1" noChangeAspect="1"/>
          </p:cNvSpPr>
          <p:nvPr>
            <p:ph type="sldImg"/>
          </p:nvPr>
        </p:nvSpPr>
        <p:spPr>
          <a:prstGeom prst="rect">
            <a:avLst/>
          </a:prstGeom>
        </p:spPr>
        <p:txBody>
          <a:bodyPr/>
          <a:lstStyle/>
          <a:p>
            <a:endParaRPr/>
          </a:p>
        </p:txBody>
      </p:sp>
      <p:sp>
        <p:nvSpPr>
          <p:cNvPr id="1322" name="Shape 132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Shape 1330"/>
          <p:cNvSpPr>
            <a:spLocks noGrp="1" noRot="1" noChangeAspect="1"/>
          </p:cNvSpPr>
          <p:nvPr>
            <p:ph type="sldImg"/>
          </p:nvPr>
        </p:nvSpPr>
        <p:spPr>
          <a:prstGeom prst="rect">
            <a:avLst/>
          </a:prstGeom>
        </p:spPr>
        <p:txBody>
          <a:bodyPr/>
          <a:lstStyle/>
          <a:p>
            <a:endParaRPr/>
          </a:p>
        </p:txBody>
      </p:sp>
      <p:sp>
        <p:nvSpPr>
          <p:cNvPr id="1331" name="Shape 133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 name="Shape 1441"/>
          <p:cNvSpPr>
            <a:spLocks noGrp="1" noRot="1" noChangeAspect="1"/>
          </p:cNvSpPr>
          <p:nvPr>
            <p:ph type="sldImg"/>
          </p:nvPr>
        </p:nvSpPr>
        <p:spPr>
          <a:prstGeom prst="rect">
            <a:avLst/>
          </a:prstGeom>
        </p:spPr>
        <p:txBody>
          <a:bodyPr/>
          <a:lstStyle/>
          <a:p>
            <a:endParaRPr/>
          </a:p>
        </p:txBody>
      </p:sp>
      <p:sp>
        <p:nvSpPr>
          <p:cNvPr id="1442" name="Shape 144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 name="Shape 1677"/>
          <p:cNvSpPr>
            <a:spLocks noGrp="1" noRot="1" noChangeAspect="1"/>
          </p:cNvSpPr>
          <p:nvPr>
            <p:ph type="sldImg"/>
          </p:nvPr>
        </p:nvSpPr>
        <p:spPr>
          <a:prstGeom prst="rect">
            <a:avLst/>
          </a:prstGeom>
        </p:spPr>
        <p:txBody>
          <a:bodyPr/>
          <a:lstStyle/>
          <a:p>
            <a:endParaRPr/>
          </a:p>
        </p:txBody>
      </p:sp>
      <p:sp>
        <p:nvSpPr>
          <p:cNvPr id="1678" name="Shape 1678"/>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 name="Shape 1691"/>
          <p:cNvSpPr>
            <a:spLocks noGrp="1" noRot="1" noChangeAspect="1"/>
          </p:cNvSpPr>
          <p:nvPr>
            <p:ph type="sldImg"/>
          </p:nvPr>
        </p:nvSpPr>
        <p:spPr>
          <a:prstGeom prst="rect">
            <a:avLst/>
          </a:prstGeom>
        </p:spPr>
        <p:txBody>
          <a:bodyPr/>
          <a:lstStyle/>
          <a:p>
            <a:endParaRPr/>
          </a:p>
        </p:txBody>
      </p:sp>
      <p:sp>
        <p:nvSpPr>
          <p:cNvPr id="1692" name="Shape 1692"/>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Shape 222"/>
          <p:cNvSpPr>
            <a:spLocks noGrp="1" noRot="1" noChangeAspect="1"/>
          </p:cNvSpPr>
          <p:nvPr>
            <p:ph type="sldImg"/>
          </p:nvPr>
        </p:nvSpPr>
        <p:spPr>
          <a:xfrm>
            <a:off x="381000" y="685800"/>
            <a:ext cx="6096000" cy="3429000"/>
          </a:xfrm>
          <a:prstGeom prst="rect">
            <a:avLst/>
          </a:prstGeom>
        </p:spPr>
        <p:txBody>
          <a:bodyPr/>
          <a:lstStyle/>
          <a:p>
            <a:endParaRPr/>
          </a:p>
        </p:txBody>
      </p:sp>
      <p:sp>
        <p:nvSpPr>
          <p:cNvPr id="223" name="Shape 223"/>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Shape 260"/>
          <p:cNvSpPr>
            <a:spLocks noGrp="1" noRot="1" noChangeAspect="1"/>
          </p:cNvSpPr>
          <p:nvPr>
            <p:ph type="sldImg"/>
          </p:nvPr>
        </p:nvSpPr>
        <p:spPr>
          <a:prstGeom prst="rect">
            <a:avLst/>
          </a:prstGeom>
        </p:spPr>
        <p:txBody>
          <a:bodyPr/>
          <a:lstStyle/>
          <a:p>
            <a:endParaRPr/>
          </a:p>
        </p:txBody>
      </p:sp>
      <p:sp>
        <p:nvSpPr>
          <p:cNvPr id="261" name="Shape 261"/>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noRot="1" noChangeAspect="1"/>
          </p:cNvSpPr>
          <p:nvPr>
            <p:ph type="sldImg"/>
          </p:nvPr>
        </p:nvSpPr>
        <p:spPr>
          <a:prstGeom prst="rect">
            <a:avLst/>
          </a:prstGeom>
        </p:spPr>
        <p:txBody>
          <a:bodyPr/>
          <a:lstStyle/>
          <a:p>
            <a:endParaRPr/>
          </a:p>
        </p:txBody>
      </p:sp>
      <p:sp>
        <p:nvSpPr>
          <p:cNvPr id="269" name="Shape 269"/>
          <p:cNvSpPr>
            <a:spLocks noGrp="1"/>
          </p:cNvSpPr>
          <p:nvPr>
            <p:ph type="body" sz="quarter" idx="1"/>
          </p:nvPr>
        </p:nvSpPr>
        <p:spPr>
          <a:prstGeom prst="rect">
            <a:avLst/>
          </a:prstGeom>
        </p:spPr>
        <p:txBody>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noRot="1" noChangeAspect="1"/>
          </p:cNvSpPr>
          <p:nvPr>
            <p:ph type="sldImg"/>
          </p:nvPr>
        </p:nvSpPr>
        <p:spPr>
          <a:prstGeom prst="rect">
            <a:avLst/>
          </a:prstGeom>
        </p:spPr>
        <p:txBody>
          <a:bodyPr/>
          <a:lstStyle/>
          <a:p>
            <a:endParaRPr/>
          </a:p>
        </p:txBody>
      </p:sp>
      <p:sp>
        <p:nvSpPr>
          <p:cNvPr id="287" name="Shape 287"/>
          <p:cNvSpPr>
            <a:spLocks noGrp="1"/>
          </p:cNvSpPr>
          <p:nvPr>
            <p:ph type="body" sz="quarter" idx="1"/>
          </p:nvPr>
        </p:nvSpPr>
        <p:spPr>
          <a:prstGeom prst="rect">
            <a:avLst/>
          </a:prstGeom>
        </p:spPr>
        <p:txBody>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1524000" y="1122362"/>
            <a:ext cx="9144000" cy="2387601"/>
          </a:xfrm>
          <a:prstGeom prst="rect">
            <a:avLst/>
          </a:prstGeom>
        </p:spPr>
        <p:txBody>
          <a:bodyPr anchor="b"/>
          <a:lstStyle>
            <a:lvl1pPr algn="ctr">
              <a:defRPr sz="6000"/>
            </a:lvl1pPr>
          </a:lstStyle>
          <a:p>
            <a:r>
              <a:t>标题文本</a:t>
            </a:r>
          </a:p>
        </p:txBody>
      </p:sp>
      <p:sp>
        <p:nvSpPr>
          <p:cNvPr id="12" name="正文级别 1…"/>
          <p:cNvSpPr txBox="1">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标题文本"/>
          <p:cNvSpPr txBox="1">
            <a:spLocks noGrp="1"/>
          </p:cNvSpPr>
          <p:nvPr>
            <p:ph type="title"/>
          </p:nvPr>
        </p:nvSpPr>
        <p:spPr>
          <a:prstGeom prst="rect">
            <a:avLst/>
          </a:prstGeom>
        </p:spPr>
        <p:txBody>
          <a:bodyPr/>
          <a:lstStyle/>
          <a:p>
            <a:r>
              <a:t>标题文本</a:t>
            </a:r>
          </a:p>
        </p:txBody>
      </p:sp>
      <p:sp>
        <p:nvSpPr>
          <p:cNvPr id="93"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竖排标题与文本">
    <p:spTree>
      <p:nvGrpSpPr>
        <p:cNvPr id="1" name=""/>
        <p:cNvGrpSpPr/>
        <p:nvPr/>
      </p:nvGrpSpPr>
      <p:grpSpPr>
        <a:xfrm>
          <a:off x="0" y="0"/>
          <a:ext cx="0" cy="0"/>
          <a:chOff x="0" y="0"/>
          <a:chExt cx="0" cy="0"/>
        </a:xfrm>
      </p:grpSpPr>
      <p:sp>
        <p:nvSpPr>
          <p:cNvPr id="101" name="标题文本"/>
          <p:cNvSpPr txBox="1">
            <a:spLocks noGrp="1"/>
          </p:cNvSpPr>
          <p:nvPr>
            <p:ph type="title"/>
          </p:nvPr>
        </p:nvSpPr>
        <p:spPr>
          <a:xfrm>
            <a:off x="8724900" y="365125"/>
            <a:ext cx="2628900" cy="5811838"/>
          </a:xfrm>
          <a:prstGeom prst="rect">
            <a:avLst/>
          </a:prstGeom>
        </p:spPr>
        <p:txBody>
          <a:bodyPr/>
          <a:lstStyle/>
          <a:p>
            <a:r>
              <a:t>标题文本</a:t>
            </a:r>
          </a:p>
        </p:txBody>
      </p:sp>
      <p:sp>
        <p:nvSpPr>
          <p:cNvPr id="102" name="正文级别 1…"/>
          <p:cNvSpPr txBox="1">
            <a:spLocks noGrp="1"/>
          </p:cNvSpPr>
          <p:nvPr>
            <p:ph type="body" idx="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标题文本"/>
          <p:cNvSpPr txBox="1">
            <a:spLocks noGrp="1"/>
          </p:cNvSpPr>
          <p:nvPr>
            <p:ph type="title"/>
          </p:nvPr>
        </p:nvSpPr>
        <p:spPr>
          <a:prstGeom prst="rect">
            <a:avLst/>
          </a:prstGeom>
        </p:spPr>
        <p:txBody>
          <a:bodyPr/>
          <a:lstStyle/>
          <a:p>
            <a:r>
              <a:t>标题文本</a:t>
            </a:r>
          </a:p>
        </p:txBody>
      </p:sp>
      <p:sp>
        <p:nvSpPr>
          <p:cNvPr id="21"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标题文本"/>
          <p:cNvSpPr txBox="1">
            <a:spLocks noGrp="1"/>
          </p:cNvSpPr>
          <p:nvPr>
            <p:ph type="title"/>
          </p:nvPr>
        </p:nvSpPr>
        <p:spPr>
          <a:xfrm>
            <a:off x="831850" y="1709738"/>
            <a:ext cx="10515600" cy="2852737"/>
          </a:xfrm>
          <a:prstGeom prst="rect">
            <a:avLst/>
          </a:prstGeom>
        </p:spPr>
        <p:txBody>
          <a:bodyPr anchor="b"/>
          <a:lstStyle>
            <a:lvl1pPr>
              <a:defRPr sz="6000"/>
            </a:lvl1pPr>
          </a:lstStyle>
          <a:p>
            <a:r>
              <a:t>标题文本</a:t>
            </a:r>
          </a:p>
        </p:txBody>
      </p:sp>
      <p:sp>
        <p:nvSpPr>
          <p:cNvPr id="30" name="正文级别 1…"/>
          <p:cNvSpPr txBox="1">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标题文本"/>
          <p:cNvSpPr txBox="1">
            <a:spLocks noGrp="1"/>
          </p:cNvSpPr>
          <p:nvPr>
            <p:ph type="title"/>
          </p:nvPr>
        </p:nvSpPr>
        <p:spPr>
          <a:prstGeom prst="rect">
            <a:avLst/>
          </a:prstGeom>
        </p:spPr>
        <p:txBody>
          <a:bodyPr/>
          <a:lstStyle/>
          <a:p>
            <a:r>
              <a:t>标题文本</a:t>
            </a:r>
          </a:p>
        </p:txBody>
      </p:sp>
      <p:sp>
        <p:nvSpPr>
          <p:cNvPr id="39" name="正文级别 1…"/>
          <p:cNvSpPr txBox="1">
            <a:spLocks noGrp="1"/>
          </p:cNvSpPr>
          <p:nvPr>
            <p:ph type="body" sz="half" idx="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标题文本"/>
          <p:cNvSpPr txBox="1">
            <a:spLocks noGrp="1"/>
          </p:cNvSpPr>
          <p:nvPr>
            <p:ph type="title"/>
          </p:nvPr>
        </p:nvSpPr>
        <p:spPr>
          <a:xfrm>
            <a:off x="839787" y="365125"/>
            <a:ext cx="10515601" cy="1325563"/>
          </a:xfrm>
          <a:prstGeom prst="rect">
            <a:avLst/>
          </a:prstGeom>
        </p:spPr>
        <p:txBody>
          <a:bodyPr/>
          <a:lstStyle/>
          <a:p>
            <a:r>
              <a:t>标题文本</a:t>
            </a:r>
          </a:p>
        </p:txBody>
      </p:sp>
      <p:sp>
        <p:nvSpPr>
          <p:cNvPr id="48" name="正文级别 1…"/>
          <p:cNvSpPr txBox="1">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文本占位符 4"/>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标题文本"/>
          <p:cNvSpPr txBox="1">
            <a:spLocks noGrp="1"/>
          </p:cNvSpPr>
          <p:nvPr>
            <p:ph type="title"/>
          </p:nvPr>
        </p:nvSpPr>
        <p:spPr>
          <a:prstGeom prst="rect">
            <a:avLst/>
          </a:prstGeom>
        </p:spPr>
        <p:txBody>
          <a:bodyPr/>
          <a:lstStyle/>
          <a:p>
            <a:r>
              <a:t>标题文本</a:t>
            </a:r>
          </a:p>
        </p:txBody>
      </p:sp>
      <p:sp>
        <p:nvSpPr>
          <p:cNvPr id="5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73" name="正文级别 1…"/>
          <p:cNvSpPr txBox="1">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文本占位符 3"/>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标题文本"/>
          <p:cNvSpPr txBox="1">
            <a:spLocks noGrp="1"/>
          </p:cNvSpPr>
          <p:nvPr>
            <p:ph type="title"/>
          </p:nvPr>
        </p:nvSpPr>
        <p:spPr>
          <a:xfrm>
            <a:off x="839787" y="457200"/>
            <a:ext cx="3932239" cy="1600200"/>
          </a:xfrm>
          <a:prstGeom prst="rect">
            <a:avLst/>
          </a:prstGeom>
        </p:spPr>
        <p:txBody>
          <a:bodyPr anchor="b"/>
          <a:lstStyle>
            <a:lvl1pPr>
              <a:defRPr sz="3200"/>
            </a:lvl1pPr>
          </a:lstStyle>
          <a:p>
            <a:r>
              <a:t>标题文本</a:t>
            </a:r>
          </a:p>
        </p:txBody>
      </p:sp>
      <p:sp>
        <p:nvSpPr>
          <p:cNvPr id="83" name="图片占位符 2"/>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正文级别 1…"/>
          <p:cNvSpPr txBox="1">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标题文本</a:t>
            </a:r>
          </a:p>
        </p:txBody>
      </p:sp>
      <p:sp>
        <p:nvSpPr>
          <p:cNvPr id="3" name="正文级别 1…"/>
          <p:cNvSpPr txBox="1">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等线"/>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等线"/>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0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0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1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5.png"/></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4.png"/><Relationship Id="rId4" Type="http://schemas.openxmlformats.org/officeDocument/2006/relationships/image" Target="../media/image65.png"/></Relationships>
</file>

<file path=ppt/slides/_rels/slide1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chart" Target="../charts/chart1.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jpeg"/></Relationships>
</file>

<file path=ppt/slides/_rels/slide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2.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3.png"/></Relationships>
</file>

<file path=ppt/slides/_rels/slide8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43.png"/></Relationships>
</file>

<file path=ppt/slides/_rels/slide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3.png"/></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6.png"/></Relationships>
</file>

<file path=ppt/slides/_rels/slide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任意多边形 13"/>
          <p:cNvSpPr/>
          <p:nvPr/>
        </p:nvSpPr>
        <p:spPr>
          <a:xfrm>
            <a:off x="4435475" y="1028700"/>
            <a:ext cx="3321050" cy="10731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223" y="6518"/>
                  <a:pt x="6932" y="0"/>
                  <a:pt x="10532" y="0"/>
                </a:cubicBezTo>
                <a:cubicBezTo>
                  <a:pt x="14132" y="0"/>
                  <a:pt x="18909" y="4409"/>
                  <a:pt x="21600" y="21600"/>
                </a:cubicBezTo>
              </a:path>
            </a:pathLst>
          </a:custGeom>
          <a:ln w="12700">
            <a:solidFill>
              <a:srgbClr val="FFAF00">
                <a:alpha val="69804"/>
              </a:srgbClr>
            </a:solidFill>
            <a:miter/>
          </a:ln>
        </p:spPr>
        <p:txBody>
          <a:bodyPr lIns="45719" rIns="45719" anchor="ctr"/>
          <a:lstStyle/>
          <a:p>
            <a:pPr algn="ctr">
              <a:defRPr>
                <a:solidFill>
                  <a:srgbClr val="FFFFFF"/>
                </a:solidFill>
              </a:defRPr>
            </a:pPr>
            <a:endParaRPr/>
          </a:p>
        </p:txBody>
      </p:sp>
      <p:sp>
        <p:nvSpPr>
          <p:cNvPr id="113" name="任意多边形 14"/>
          <p:cNvSpPr/>
          <p:nvPr/>
        </p:nvSpPr>
        <p:spPr>
          <a:xfrm flipV="1">
            <a:off x="4530725" y="3756199"/>
            <a:ext cx="3130550" cy="91105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223" y="6518"/>
                  <a:pt x="6932" y="0"/>
                  <a:pt x="10532" y="0"/>
                </a:cubicBezTo>
                <a:cubicBezTo>
                  <a:pt x="14132" y="0"/>
                  <a:pt x="18909" y="4409"/>
                  <a:pt x="21600" y="21600"/>
                </a:cubicBezTo>
              </a:path>
            </a:pathLst>
          </a:custGeom>
          <a:ln w="12700">
            <a:solidFill>
              <a:srgbClr val="FFAF00">
                <a:alpha val="69804"/>
              </a:srgbClr>
            </a:solidFill>
            <a:miter/>
          </a:ln>
        </p:spPr>
        <p:txBody>
          <a:bodyPr lIns="45719" rIns="45719" anchor="ctr"/>
          <a:lstStyle/>
          <a:p>
            <a:pPr algn="ctr">
              <a:defRPr>
                <a:solidFill>
                  <a:srgbClr val="FFFFFF"/>
                </a:solidFill>
              </a:defRPr>
            </a:pPr>
            <a:endParaRPr/>
          </a:p>
        </p:txBody>
      </p:sp>
      <p:sp>
        <p:nvSpPr>
          <p:cNvPr id="114" name="文本框 15"/>
          <p:cNvSpPr txBox="1"/>
          <p:nvPr/>
        </p:nvSpPr>
        <p:spPr>
          <a:xfrm>
            <a:off x="1260221" y="2155761"/>
            <a:ext cx="9671557" cy="1158241"/>
          </a:xfrm>
          <a:prstGeom prst="rect">
            <a:avLst/>
          </a:prstGeom>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wrap="none" lIns="45719" rIns="45719">
            <a:spAutoFit/>
          </a:bodyPr>
          <a:lstStyle/>
          <a:p>
            <a:pPr algn="ctr">
              <a:defRPr sz="6000" b="1">
                <a:solidFill>
                  <a:srgbClr val="FFC800"/>
                </a:solidFill>
                <a:latin typeface="微软雅黑"/>
                <a:ea typeface="微软雅黑"/>
                <a:cs typeface="微软雅黑"/>
                <a:sym typeface="微软雅黑"/>
              </a:defRPr>
            </a:pPr>
            <a:r>
              <a:t>《 手游纹理格式发展历程 》</a:t>
            </a:r>
          </a:p>
        </p:txBody>
      </p:sp>
      <p:sp>
        <p:nvSpPr>
          <p:cNvPr id="115" name="文本框 16"/>
          <p:cNvSpPr txBox="1"/>
          <p:nvPr/>
        </p:nvSpPr>
        <p:spPr>
          <a:xfrm>
            <a:off x="5434328" y="3171424"/>
            <a:ext cx="1323341" cy="1145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3200" b="1">
                <a:solidFill>
                  <a:srgbClr val="FFFFFF"/>
                </a:solidFill>
                <a:latin typeface="微软雅黑"/>
                <a:ea typeface="微软雅黑"/>
                <a:cs typeface="微软雅黑"/>
                <a:sym typeface="微软雅黑"/>
              </a:defRPr>
            </a:pPr>
            <a:endParaRPr/>
          </a:p>
          <a:p>
            <a:pPr algn="ctr">
              <a:defRPr sz="3200" b="1">
                <a:solidFill>
                  <a:srgbClr val="FFFFFF"/>
                </a:solidFill>
                <a:latin typeface="微软雅黑"/>
                <a:ea typeface="微软雅黑"/>
                <a:cs typeface="微软雅黑"/>
                <a:sym typeface="微软雅黑"/>
              </a:defRPr>
            </a:pPr>
            <a:r>
              <a:t>华长苗</a:t>
            </a:r>
          </a:p>
        </p:txBody>
      </p:sp>
      <p:pic>
        <p:nvPicPr>
          <p:cNvPr id="116" name="图片 9" descr="图片 9"/>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117" name="图片 8" descr="图片 8"/>
          <p:cNvPicPr>
            <a:picLocks noChangeAspect="1"/>
          </p:cNvPicPr>
          <p:nvPr/>
        </p:nvPicPr>
        <p:blipFill>
          <a:blip r:embed="rId4">
            <a:extLst/>
          </a:blip>
          <a:stretch>
            <a:fillRect/>
          </a:stretch>
        </p:blipFill>
        <p:spPr>
          <a:xfrm>
            <a:off x="5068070" y="5284177"/>
            <a:ext cx="2055861" cy="798347"/>
          </a:xfrm>
          <a:prstGeom prst="rect">
            <a:avLst/>
          </a:prstGeom>
          <a:ln w="12700">
            <a:miter lim="400000"/>
          </a:ln>
        </p:spPr>
      </p:pic>
      <p:sp>
        <p:nvSpPr>
          <p:cNvPr id="118" name="ASTC纹理可行性分析"/>
          <p:cNvSpPr txBox="1"/>
          <p:nvPr/>
        </p:nvSpPr>
        <p:spPr>
          <a:xfrm>
            <a:off x="7886728" y="3173729"/>
            <a:ext cx="3067458" cy="5105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400" b="1">
                <a:solidFill>
                  <a:srgbClr val="FFFFFF"/>
                </a:solidFill>
                <a:latin typeface="微软雅黑"/>
                <a:ea typeface="微软雅黑"/>
                <a:cs typeface="微软雅黑"/>
                <a:sym typeface="微软雅黑"/>
              </a:defRPr>
            </a:lvl1pPr>
          </a:lstStyle>
          <a:p>
            <a:r>
              <a:t>ASTC纹理可行性分析</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图片 26" descr="图片 2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272"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285" name="图示 3"/>
          <p:cNvGrpSpPr/>
          <p:nvPr/>
        </p:nvGrpSpPr>
        <p:grpSpPr>
          <a:xfrm>
            <a:off x="3423797" y="888586"/>
            <a:ext cx="5588245" cy="5306887"/>
            <a:chOff x="0" y="0"/>
            <a:chExt cx="5588243" cy="5306885"/>
          </a:xfrm>
        </p:grpSpPr>
        <p:grpSp>
          <p:nvGrpSpPr>
            <p:cNvPr id="275" name="成组"/>
            <p:cNvGrpSpPr/>
            <p:nvPr/>
          </p:nvGrpSpPr>
          <p:grpSpPr>
            <a:xfrm>
              <a:off x="2122329" y="2399740"/>
              <a:ext cx="2951993" cy="2907146"/>
              <a:chOff x="0" y="0"/>
              <a:chExt cx="2951992" cy="2907145"/>
            </a:xfrm>
          </p:grpSpPr>
          <p:sp>
            <p:nvSpPr>
              <p:cNvPr id="273" name="形状"/>
              <p:cNvSpPr/>
              <p:nvPr/>
            </p:nvSpPr>
            <p:spPr>
              <a:xfrm>
                <a:off x="0" y="0"/>
                <a:ext cx="2951993" cy="2907146"/>
              </a:xfrm>
              <a:custGeom>
                <a:avLst/>
                <a:gdLst/>
                <a:ahLst/>
                <a:cxnLst>
                  <a:cxn ang="0">
                    <a:pos x="wd2" y="hd2"/>
                  </a:cxn>
                  <a:cxn ang="5400000">
                    <a:pos x="wd2" y="hd2"/>
                  </a:cxn>
                  <a:cxn ang="10800000">
                    <a:pos x="wd2" y="hd2"/>
                  </a:cxn>
                  <a:cxn ang="16200000">
                    <a:pos x="wd2" y="hd2"/>
                  </a:cxn>
                </a:cxnLst>
                <a:rect l="0" t="0" r="r" b="b"/>
                <a:pathLst>
                  <a:path w="21600" h="21600" extrusionOk="0">
                    <a:moveTo>
                      <a:pt x="15375" y="3436"/>
                    </a:moveTo>
                    <a:lnTo>
                      <a:pt x="17071" y="1991"/>
                    </a:lnTo>
                    <a:lnTo>
                      <a:pt x="18426" y="3146"/>
                    </a:lnTo>
                    <a:lnTo>
                      <a:pt x="17319" y="5093"/>
                    </a:lnTo>
                    <a:lnTo>
                      <a:pt x="17319" y="5093"/>
                    </a:lnTo>
                    <a:cubicBezTo>
                      <a:pt x="18107" y="5992"/>
                      <a:pt x="18705" y="7045"/>
                      <a:pt x="19079" y="8187"/>
                    </a:cubicBezTo>
                    <a:lnTo>
                      <a:pt x="21293" y="8187"/>
                    </a:lnTo>
                    <a:lnTo>
                      <a:pt x="21600" y="9956"/>
                    </a:lnTo>
                    <a:lnTo>
                      <a:pt x="19519" y="10725"/>
                    </a:lnTo>
                    <a:cubicBezTo>
                      <a:pt x="19553" y="11927"/>
                      <a:pt x="19345" y="13125"/>
                      <a:pt x="18908" y="14243"/>
                    </a:cubicBezTo>
                    <a:lnTo>
                      <a:pt x="20605" y="15688"/>
                    </a:lnTo>
                    <a:lnTo>
                      <a:pt x="19720" y="17244"/>
                    </a:lnTo>
                    <a:lnTo>
                      <a:pt x="17639" y="16475"/>
                    </a:lnTo>
                    <a:lnTo>
                      <a:pt x="17639" y="16475"/>
                    </a:lnTo>
                    <a:cubicBezTo>
                      <a:pt x="16904" y="17418"/>
                      <a:pt x="15987" y="18200"/>
                      <a:pt x="14944" y="18771"/>
                    </a:cubicBezTo>
                    <a:lnTo>
                      <a:pt x="15329" y="20986"/>
                    </a:lnTo>
                    <a:lnTo>
                      <a:pt x="13666" y="21600"/>
                    </a:lnTo>
                    <a:lnTo>
                      <a:pt x="12559" y="19653"/>
                    </a:lnTo>
                    <a:lnTo>
                      <a:pt x="12559" y="19653"/>
                    </a:lnTo>
                    <a:cubicBezTo>
                      <a:pt x="11399" y="19895"/>
                      <a:pt x="10201" y="19895"/>
                      <a:pt x="9041" y="19653"/>
                    </a:cubicBezTo>
                    <a:lnTo>
                      <a:pt x="7934" y="21600"/>
                    </a:lnTo>
                    <a:lnTo>
                      <a:pt x="6271" y="20986"/>
                    </a:lnTo>
                    <a:lnTo>
                      <a:pt x="6656" y="18771"/>
                    </a:lnTo>
                    <a:lnTo>
                      <a:pt x="6656" y="18771"/>
                    </a:lnTo>
                    <a:cubicBezTo>
                      <a:pt x="5613" y="18200"/>
                      <a:pt x="4696" y="17418"/>
                      <a:pt x="3961" y="16475"/>
                    </a:cubicBezTo>
                    <a:lnTo>
                      <a:pt x="1880" y="17244"/>
                    </a:lnTo>
                    <a:lnTo>
                      <a:pt x="995" y="15688"/>
                    </a:lnTo>
                    <a:lnTo>
                      <a:pt x="2692" y="14243"/>
                    </a:lnTo>
                    <a:lnTo>
                      <a:pt x="2692" y="14243"/>
                    </a:lnTo>
                    <a:cubicBezTo>
                      <a:pt x="2255" y="13125"/>
                      <a:pt x="2047" y="11927"/>
                      <a:pt x="2081" y="10725"/>
                    </a:cubicBezTo>
                    <a:lnTo>
                      <a:pt x="0" y="9956"/>
                    </a:lnTo>
                    <a:lnTo>
                      <a:pt x="307" y="8187"/>
                    </a:lnTo>
                    <a:lnTo>
                      <a:pt x="2521" y="8187"/>
                    </a:lnTo>
                    <a:lnTo>
                      <a:pt x="2521" y="8187"/>
                    </a:lnTo>
                    <a:cubicBezTo>
                      <a:pt x="2895" y="7045"/>
                      <a:pt x="3493" y="5992"/>
                      <a:pt x="4281" y="5093"/>
                    </a:cubicBezTo>
                    <a:lnTo>
                      <a:pt x="3174" y="3146"/>
                    </a:lnTo>
                    <a:lnTo>
                      <a:pt x="4529" y="1991"/>
                    </a:lnTo>
                    <a:lnTo>
                      <a:pt x="6225" y="3436"/>
                    </a:lnTo>
                    <a:lnTo>
                      <a:pt x="6225" y="3436"/>
                    </a:lnTo>
                    <a:cubicBezTo>
                      <a:pt x="7234" y="2805"/>
                      <a:pt x="8359" y="2389"/>
                      <a:pt x="9531" y="2214"/>
                    </a:cubicBezTo>
                    <a:lnTo>
                      <a:pt x="9916" y="0"/>
                    </a:lnTo>
                    <a:lnTo>
                      <a:pt x="11684" y="0"/>
                    </a:lnTo>
                    <a:lnTo>
                      <a:pt x="12069" y="2214"/>
                    </a:lnTo>
                    <a:lnTo>
                      <a:pt x="12069" y="2214"/>
                    </a:lnTo>
                    <a:cubicBezTo>
                      <a:pt x="13241" y="2389"/>
                      <a:pt x="14366" y="2805"/>
                      <a:pt x="15375" y="3436"/>
                    </a:cubicBezTo>
                    <a:close/>
                  </a:path>
                </a:pathLst>
              </a:custGeom>
              <a:solidFill>
                <a:schemeClr val="accent2"/>
              </a:solidFill>
              <a:ln w="12700" cap="flat">
                <a:solidFill>
                  <a:srgbClr val="FFFFFF"/>
                </a:solidFill>
                <a:prstDash val="solid"/>
                <a:miter lim="800000"/>
              </a:ln>
              <a:effectLst/>
            </p:spPr>
            <p:txBody>
              <a:bodyPr wrap="square" lIns="45719" tIns="45719" rIns="45719" bIns="45719" numCol="1" anchor="ctr">
                <a:noAutofit/>
              </a:bodyPr>
              <a:lstStyle/>
              <a:p>
                <a:pPr algn="ctr" defTabSz="2400300">
                  <a:lnSpc>
                    <a:spcPct val="90000"/>
                  </a:lnSpc>
                  <a:spcBef>
                    <a:spcPts val="700"/>
                  </a:spcBef>
                  <a:defRPr sz="5400">
                    <a:solidFill>
                      <a:srgbClr val="FFFFFF"/>
                    </a:solidFill>
                    <a:latin typeface="微软雅黑"/>
                    <a:ea typeface="微软雅黑"/>
                    <a:cs typeface="微软雅黑"/>
                    <a:sym typeface="微软雅黑"/>
                  </a:defRPr>
                </a:pPr>
                <a:endParaRPr/>
              </a:p>
            </p:txBody>
          </p:sp>
          <p:sp>
            <p:nvSpPr>
              <p:cNvPr id="274" name="体验"/>
              <p:cNvSpPr txBox="1"/>
              <p:nvPr/>
            </p:nvSpPr>
            <p:spPr>
              <a:xfrm>
                <a:off x="585028" y="906561"/>
                <a:ext cx="1781935" cy="1089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80" tIns="68580" rIns="68580" bIns="68580" numCol="1" anchor="ctr">
                <a:spAutoFit/>
              </a:bodyPr>
              <a:lstStyle>
                <a:lvl1pPr algn="ctr" defTabSz="2400300">
                  <a:lnSpc>
                    <a:spcPct val="90000"/>
                  </a:lnSpc>
                  <a:spcBef>
                    <a:spcPts val="2200"/>
                  </a:spcBef>
                  <a:defRPr sz="5400">
                    <a:solidFill>
                      <a:srgbClr val="FFFFFF"/>
                    </a:solidFill>
                    <a:latin typeface="微软雅黑"/>
                    <a:ea typeface="微软雅黑"/>
                    <a:cs typeface="微软雅黑"/>
                    <a:sym typeface="微软雅黑"/>
                  </a:defRPr>
                </a:lvl1pPr>
              </a:lstStyle>
              <a:p>
                <a:r>
                  <a:t>体验</a:t>
                </a:r>
              </a:p>
            </p:txBody>
          </p:sp>
        </p:grpSp>
        <p:grpSp>
          <p:nvGrpSpPr>
            <p:cNvPr id="278" name="成组"/>
            <p:cNvGrpSpPr/>
            <p:nvPr/>
          </p:nvGrpSpPr>
          <p:grpSpPr>
            <a:xfrm>
              <a:off x="252224" y="1504282"/>
              <a:ext cx="2411455" cy="2524168"/>
              <a:chOff x="0" y="0"/>
              <a:chExt cx="2411454" cy="2524167"/>
            </a:xfrm>
          </p:grpSpPr>
          <p:sp>
            <p:nvSpPr>
              <p:cNvPr id="276" name="形状"/>
              <p:cNvSpPr/>
              <p:nvPr/>
            </p:nvSpPr>
            <p:spPr>
              <a:xfrm>
                <a:off x="0" y="0"/>
                <a:ext cx="2411455" cy="2524168"/>
              </a:xfrm>
              <a:custGeom>
                <a:avLst/>
                <a:gdLst/>
                <a:ahLst/>
                <a:cxnLst>
                  <a:cxn ang="0">
                    <a:pos x="wd2" y="hd2"/>
                  </a:cxn>
                  <a:cxn ang="5400000">
                    <a:pos x="wd2" y="hd2"/>
                  </a:cxn>
                  <a:cxn ang="10800000">
                    <a:pos x="wd2" y="hd2"/>
                  </a:cxn>
                  <a:cxn ang="16200000">
                    <a:pos x="wd2" y="hd2"/>
                  </a:cxn>
                </a:cxnLst>
                <a:rect l="0" t="0" r="r" b="b"/>
                <a:pathLst>
                  <a:path w="21600" h="21600" extrusionOk="0">
                    <a:moveTo>
                      <a:pt x="16871" y="5344"/>
                    </a:moveTo>
                    <a:lnTo>
                      <a:pt x="20260" y="4282"/>
                    </a:lnTo>
                    <a:lnTo>
                      <a:pt x="21600" y="6381"/>
                    </a:lnTo>
                    <a:lnTo>
                      <a:pt x="19061" y="8774"/>
                    </a:lnTo>
                    <a:cubicBezTo>
                      <a:pt x="19459" y="10101"/>
                      <a:pt x="19459" y="11499"/>
                      <a:pt x="19061" y="12826"/>
                    </a:cubicBezTo>
                    <a:lnTo>
                      <a:pt x="21600" y="15219"/>
                    </a:lnTo>
                    <a:lnTo>
                      <a:pt x="20260" y="17318"/>
                    </a:lnTo>
                    <a:lnTo>
                      <a:pt x="16871" y="16256"/>
                    </a:lnTo>
                    <a:lnTo>
                      <a:pt x="16871" y="16256"/>
                    </a:lnTo>
                    <a:cubicBezTo>
                      <a:pt x="15799" y="17232"/>
                      <a:pt x="14459" y="17931"/>
                      <a:pt x="12990" y="18283"/>
                    </a:cubicBezTo>
                    <a:lnTo>
                      <a:pt x="12174" y="21600"/>
                    </a:lnTo>
                    <a:lnTo>
                      <a:pt x="9426" y="21600"/>
                    </a:lnTo>
                    <a:lnTo>
                      <a:pt x="8610" y="18283"/>
                    </a:lnTo>
                    <a:lnTo>
                      <a:pt x="8610" y="18283"/>
                    </a:lnTo>
                    <a:cubicBezTo>
                      <a:pt x="7141" y="17931"/>
                      <a:pt x="5801" y="17232"/>
                      <a:pt x="4729" y="16256"/>
                    </a:cubicBezTo>
                    <a:lnTo>
                      <a:pt x="1340" y="17318"/>
                    </a:lnTo>
                    <a:lnTo>
                      <a:pt x="0" y="15219"/>
                    </a:lnTo>
                    <a:lnTo>
                      <a:pt x="2539" y="12826"/>
                    </a:lnTo>
                    <a:lnTo>
                      <a:pt x="2539" y="12826"/>
                    </a:lnTo>
                    <a:cubicBezTo>
                      <a:pt x="2141" y="11499"/>
                      <a:pt x="2141" y="10101"/>
                      <a:pt x="2539" y="8774"/>
                    </a:cubicBezTo>
                    <a:lnTo>
                      <a:pt x="0" y="6381"/>
                    </a:lnTo>
                    <a:lnTo>
                      <a:pt x="1340" y="4282"/>
                    </a:lnTo>
                    <a:lnTo>
                      <a:pt x="4729" y="5344"/>
                    </a:lnTo>
                    <a:cubicBezTo>
                      <a:pt x="5801" y="4368"/>
                      <a:pt x="7141" y="3669"/>
                      <a:pt x="8610" y="3317"/>
                    </a:cubicBezTo>
                    <a:lnTo>
                      <a:pt x="9426" y="0"/>
                    </a:lnTo>
                    <a:lnTo>
                      <a:pt x="12174" y="0"/>
                    </a:lnTo>
                    <a:lnTo>
                      <a:pt x="12990" y="3317"/>
                    </a:lnTo>
                    <a:lnTo>
                      <a:pt x="12990" y="3317"/>
                    </a:lnTo>
                    <a:cubicBezTo>
                      <a:pt x="14459" y="3669"/>
                      <a:pt x="15799" y="4368"/>
                      <a:pt x="16871" y="5344"/>
                    </a:cubicBezTo>
                    <a:close/>
                  </a:path>
                </a:pathLst>
              </a:custGeom>
              <a:solidFill>
                <a:schemeClr val="accent3"/>
              </a:solidFill>
              <a:ln w="12700" cap="flat">
                <a:solidFill>
                  <a:srgbClr val="FFFFFF"/>
                </a:solidFill>
                <a:prstDash val="solid"/>
                <a:miter lim="800000"/>
              </a:ln>
              <a:effectLst/>
            </p:spPr>
            <p:txBody>
              <a:bodyPr wrap="square" lIns="45719" tIns="45719" rIns="45719" bIns="45719" numCol="1" anchor="ctr">
                <a:noAutofit/>
              </a:bodyPr>
              <a:lstStyle/>
              <a:p>
                <a:pPr algn="ctr" defTabSz="2133600">
                  <a:lnSpc>
                    <a:spcPct val="90000"/>
                  </a:lnSpc>
                  <a:spcBef>
                    <a:spcPts val="700"/>
                  </a:spcBef>
                  <a:defRPr sz="4800" b="1">
                    <a:latin typeface="微软雅黑"/>
                    <a:ea typeface="微软雅黑"/>
                    <a:cs typeface="微软雅黑"/>
                    <a:sym typeface="微软雅黑"/>
                  </a:defRPr>
                </a:pPr>
                <a:endParaRPr/>
              </a:p>
            </p:txBody>
          </p:sp>
          <p:sp>
            <p:nvSpPr>
              <p:cNvPr id="277" name="展现"/>
              <p:cNvSpPr txBox="1"/>
              <p:nvPr/>
            </p:nvSpPr>
            <p:spPr>
              <a:xfrm>
                <a:off x="527981" y="775673"/>
                <a:ext cx="1355492" cy="9728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0960" tIns="60960" rIns="60960" bIns="60960" numCol="1" anchor="ctr">
                <a:spAutoFit/>
              </a:bodyPr>
              <a:lstStyle>
                <a:lvl1pPr algn="ctr" defTabSz="2133600">
                  <a:lnSpc>
                    <a:spcPct val="90000"/>
                  </a:lnSpc>
                  <a:spcBef>
                    <a:spcPts val="2000"/>
                  </a:spcBef>
                  <a:defRPr sz="4800" b="1">
                    <a:latin typeface="微软雅黑"/>
                    <a:ea typeface="微软雅黑"/>
                    <a:cs typeface="微软雅黑"/>
                    <a:sym typeface="微软雅黑"/>
                  </a:defRPr>
                </a:lvl1pPr>
              </a:lstStyle>
              <a:p>
                <a:r>
                  <a:t>展现</a:t>
                </a:r>
              </a:p>
            </p:txBody>
          </p:sp>
        </p:grpSp>
        <p:grpSp>
          <p:nvGrpSpPr>
            <p:cNvPr id="281" name="成组"/>
            <p:cNvGrpSpPr/>
            <p:nvPr/>
          </p:nvGrpSpPr>
          <p:grpSpPr>
            <a:xfrm>
              <a:off x="1458408" y="0"/>
              <a:ext cx="2383301" cy="2498278"/>
              <a:chOff x="0" y="0"/>
              <a:chExt cx="2383300" cy="2498277"/>
            </a:xfrm>
          </p:grpSpPr>
          <p:sp>
            <p:nvSpPr>
              <p:cNvPr id="279" name="形状"/>
              <p:cNvSpPr/>
              <p:nvPr/>
            </p:nvSpPr>
            <p:spPr>
              <a:xfrm rot="20700000">
                <a:off x="235852" y="212040"/>
                <a:ext cx="1911596" cy="2074198"/>
              </a:xfrm>
              <a:custGeom>
                <a:avLst/>
                <a:gdLst/>
                <a:ahLst/>
                <a:cxnLst>
                  <a:cxn ang="0">
                    <a:pos x="wd2" y="hd2"/>
                  </a:cxn>
                  <a:cxn ang="5400000">
                    <a:pos x="wd2" y="hd2"/>
                  </a:cxn>
                  <a:cxn ang="10800000">
                    <a:pos x="wd2" y="hd2"/>
                  </a:cxn>
                  <a:cxn ang="16200000">
                    <a:pos x="wd2" y="hd2"/>
                  </a:cxn>
                </a:cxnLst>
                <a:rect l="0" t="0" r="r" b="b"/>
                <a:pathLst>
                  <a:path w="21600" h="21600" extrusionOk="0">
                    <a:moveTo>
                      <a:pt x="16757" y="5344"/>
                    </a:moveTo>
                    <a:lnTo>
                      <a:pt x="20297" y="4360"/>
                    </a:lnTo>
                    <a:lnTo>
                      <a:pt x="21600" y="6440"/>
                    </a:lnTo>
                    <a:lnTo>
                      <a:pt x="18906" y="8774"/>
                    </a:lnTo>
                    <a:cubicBezTo>
                      <a:pt x="19296" y="10101"/>
                      <a:pt x="19296" y="11499"/>
                      <a:pt x="18906" y="12826"/>
                    </a:cubicBezTo>
                    <a:lnTo>
                      <a:pt x="21600" y="15160"/>
                    </a:lnTo>
                    <a:lnTo>
                      <a:pt x="20297" y="17240"/>
                    </a:lnTo>
                    <a:lnTo>
                      <a:pt x="16757" y="16256"/>
                    </a:lnTo>
                    <a:lnTo>
                      <a:pt x="16757" y="16256"/>
                    </a:lnTo>
                    <a:cubicBezTo>
                      <a:pt x="15705" y="17232"/>
                      <a:pt x="14391" y="17931"/>
                      <a:pt x="12949" y="18283"/>
                    </a:cubicBezTo>
                    <a:lnTo>
                      <a:pt x="12103" y="21600"/>
                    </a:lnTo>
                    <a:lnTo>
                      <a:pt x="9497" y="21600"/>
                    </a:lnTo>
                    <a:lnTo>
                      <a:pt x="8651" y="18283"/>
                    </a:lnTo>
                    <a:lnTo>
                      <a:pt x="8651" y="18283"/>
                    </a:lnTo>
                    <a:cubicBezTo>
                      <a:pt x="7209" y="17931"/>
                      <a:pt x="5895" y="17232"/>
                      <a:pt x="4843" y="16256"/>
                    </a:cubicBezTo>
                    <a:lnTo>
                      <a:pt x="1303" y="17240"/>
                    </a:lnTo>
                    <a:lnTo>
                      <a:pt x="0" y="15160"/>
                    </a:lnTo>
                    <a:lnTo>
                      <a:pt x="2694" y="12826"/>
                    </a:lnTo>
                    <a:lnTo>
                      <a:pt x="2694" y="12826"/>
                    </a:lnTo>
                    <a:cubicBezTo>
                      <a:pt x="2304" y="11499"/>
                      <a:pt x="2304" y="10101"/>
                      <a:pt x="2694" y="8774"/>
                    </a:cubicBezTo>
                    <a:lnTo>
                      <a:pt x="0" y="6440"/>
                    </a:lnTo>
                    <a:lnTo>
                      <a:pt x="1303" y="4360"/>
                    </a:lnTo>
                    <a:lnTo>
                      <a:pt x="4843" y="5344"/>
                    </a:lnTo>
                    <a:lnTo>
                      <a:pt x="4843" y="5344"/>
                    </a:lnTo>
                    <a:cubicBezTo>
                      <a:pt x="5895" y="4368"/>
                      <a:pt x="7209" y="3669"/>
                      <a:pt x="8651" y="3317"/>
                    </a:cubicBezTo>
                    <a:lnTo>
                      <a:pt x="9497" y="0"/>
                    </a:lnTo>
                    <a:lnTo>
                      <a:pt x="12103" y="0"/>
                    </a:lnTo>
                    <a:lnTo>
                      <a:pt x="12949" y="3317"/>
                    </a:lnTo>
                    <a:lnTo>
                      <a:pt x="12949" y="3317"/>
                    </a:lnTo>
                    <a:cubicBezTo>
                      <a:pt x="14391" y="3669"/>
                      <a:pt x="15705" y="4368"/>
                      <a:pt x="16757" y="5344"/>
                    </a:cubicBezTo>
                    <a:close/>
                  </a:path>
                </a:pathLst>
              </a:custGeom>
              <a:solidFill>
                <a:schemeClr val="accent4"/>
              </a:solidFill>
              <a:ln w="12700" cap="flat">
                <a:solidFill>
                  <a:srgbClr val="FFFFFF"/>
                </a:solidFill>
                <a:prstDash val="solid"/>
                <a:miter lim="800000"/>
              </a:ln>
              <a:effectLst/>
            </p:spPr>
            <p:txBody>
              <a:bodyPr wrap="square" lIns="45719" tIns="45719" rIns="45719" bIns="45719" numCol="1" anchor="ctr">
                <a:noAutofit/>
              </a:bodyPr>
              <a:lstStyle/>
              <a:p>
                <a:pPr algn="ctr" defTabSz="1689100">
                  <a:lnSpc>
                    <a:spcPct val="90000"/>
                  </a:lnSpc>
                  <a:spcBef>
                    <a:spcPts val="700"/>
                  </a:spcBef>
                  <a:defRPr sz="3800">
                    <a:solidFill>
                      <a:srgbClr val="FFFFFF"/>
                    </a:solidFill>
                    <a:latin typeface="微软雅黑"/>
                    <a:ea typeface="微软雅黑"/>
                    <a:cs typeface="微软雅黑"/>
                    <a:sym typeface="微软雅黑"/>
                  </a:defRPr>
                </a:pPr>
                <a:endParaRPr/>
              </a:p>
            </p:txBody>
          </p:sp>
          <p:sp>
            <p:nvSpPr>
              <p:cNvPr id="280" name="性能"/>
              <p:cNvSpPr txBox="1"/>
              <p:nvPr/>
            </p:nvSpPr>
            <p:spPr>
              <a:xfrm>
                <a:off x="595596" y="864328"/>
                <a:ext cx="1192107" cy="7696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8259" tIns="48259" rIns="48259" bIns="48259" numCol="1" anchor="ctr">
                <a:spAutoFit/>
              </a:bodyPr>
              <a:lstStyle>
                <a:lvl1pPr algn="ctr" defTabSz="1689100">
                  <a:lnSpc>
                    <a:spcPct val="90000"/>
                  </a:lnSpc>
                  <a:spcBef>
                    <a:spcPts val="1500"/>
                  </a:spcBef>
                  <a:defRPr sz="3800">
                    <a:solidFill>
                      <a:srgbClr val="FFFFFF"/>
                    </a:solidFill>
                    <a:latin typeface="微软雅黑"/>
                    <a:ea typeface="微软雅黑"/>
                    <a:cs typeface="微软雅黑"/>
                    <a:sym typeface="微软雅黑"/>
                  </a:defRPr>
                </a:lvl1pPr>
              </a:lstStyle>
              <a:p>
                <a:r>
                  <a:t>性能</a:t>
                </a:r>
              </a:p>
            </p:txBody>
          </p:sp>
        </p:grpSp>
        <p:sp>
          <p:nvSpPr>
            <p:cNvPr id="282" name="形状"/>
            <p:cNvSpPr/>
            <p:nvPr/>
          </p:nvSpPr>
          <p:spPr>
            <a:xfrm>
              <a:off x="3598847" y="2048571"/>
              <a:ext cx="1989397" cy="3085409"/>
            </a:xfrm>
            <a:custGeom>
              <a:avLst/>
              <a:gdLst/>
              <a:ahLst/>
              <a:cxnLst>
                <a:cxn ang="0">
                  <a:pos x="wd2" y="hd2"/>
                </a:cxn>
                <a:cxn ang="5400000">
                  <a:pos x="wd2" y="hd2"/>
                </a:cxn>
                <a:cxn ang="10800000">
                  <a:pos x="wd2" y="hd2"/>
                </a:cxn>
                <a:cxn ang="16200000">
                  <a:pos x="wd2" y="hd2"/>
                </a:cxn>
              </a:cxnLst>
              <a:rect l="0" t="0" r="r" b="b"/>
              <a:pathLst>
                <a:path w="21102" h="20924" extrusionOk="0">
                  <a:moveTo>
                    <a:pt x="0" y="78"/>
                  </a:moveTo>
                  <a:lnTo>
                    <a:pt x="0" y="78"/>
                  </a:lnTo>
                  <a:cubicBezTo>
                    <a:pt x="10409" y="-676"/>
                    <a:pt x="19803" y="4108"/>
                    <a:pt x="20982" y="10763"/>
                  </a:cubicBezTo>
                  <a:cubicBezTo>
                    <a:pt x="21600" y="14254"/>
                    <a:pt x="19820" y="17744"/>
                    <a:pt x="16103" y="20331"/>
                  </a:cubicBezTo>
                  <a:lnTo>
                    <a:pt x="16958" y="20924"/>
                  </a:lnTo>
                  <a:lnTo>
                    <a:pt x="14353" y="20595"/>
                  </a:lnTo>
                  <a:lnTo>
                    <a:pt x="13957" y="18844"/>
                  </a:lnTo>
                  <a:lnTo>
                    <a:pt x="14812" y="19437"/>
                  </a:lnTo>
                  <a:cubicBezTo>
                    <a:pt x="21126" y="14960"/>
                    <a:pt x="20568" y="8059"/>
                    <a:pt x="13567" y="4022"/>
                  </a:cubicBezTo>
                  <a:cubicBezTo>
                    <a:pt x="9935" y="1928"/>
                    <a:pt x="5073" y="931"/>
                    <a:pt x="213" y="1283"/>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sp>
          <p:nvSpPr>
            <p:cNvPr id="283" name="形状"/>
            <p:cNvSpPr/>
            <p:nvPr/>
          </p:nvSpPr>
          <p:spPr>
            <a:xfrm>
              <a:off x="0" y="1415150"/>
              <a:ext cx="956348" cy="1420216"/>
            </a:xfrm>
            <a:custGeom>
              <a:avLst/>
              <a:gdLst/>
              <a:ahLst/>
              <a:cxnLst>
                <a:cxn ang="0">
                  <a:pos x="wd2" y="hd2"/>
                </a:cxn>
                <a:cxn ang="5400000">
                  <a:pos x="wd2" y="hd2"/>
                </a:cxn>
                <a:cxn ang="10800000">
                  <a:pos x="wd2" y="hd2"/>
                </a:cxn>
                <a:cxn ang="16200000">
                  <a:pos x="wd2" y="hd2"/>
                </a:cxn>
              </a:cxnLst>
              <a:rect l="0" t="0" r="r" b="b"/>
              <a:pathLst>
                <a:path w="21600" h="21600" extrusionOk="0">
                  <a:moveTo>
                    <a:pt x="20041" y="0"/>
                  </a:moveTo>
                  <a:lnTo>
                    <a:pt x="21600" y="2509"/>
                  </a:lnTo>
                  <a:lnTo>
                    <a:pt x="21600" y="2509"/>
                  </a:lnTo>
                  <a:cubicBezTo>
                    <a:pt x="11798" y="5271"/>
                    <a:pt x="5742" y="11963"/>
                    <a:pt x="6593" y="19095"/>
                  </a:cubicBezTo>
                  <a:lnTo>
                    <a:pt x="9206" y="18710"/>
                  </a:lnTo>
                  <a:lnTo>
                    <a:pt x="5109" y="21600"/>
                  </a:lnTo>
                  <a:lnTo>
                    <a:pt x="0" y="20067"/>
                  </a:lnTo>
                  <a:lnTo>
                    <a:pt x="2616" y="19681"/>
                  </a:lnTo>
                  <a:lnTo>
                    <a:pt x="2616" y="19681"/>
                  </a:lnTo>
                  <a:cubicBezTo>
                    <a:pt x="1369" y="11255"/>
                    <a:pt x="8440" y="3268"/>
                    <a:pt x="20041" y="0"/>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a:p>
          </p:txBody>
        </p:sp>
        <p:sp>
          <p:nvSpPr>
            <p:cNvPr id="284" name="形状"/>
            <p:cNvSpPr/>
            <p:nvPr/>
          </p:nvSpPr>
          <p:spPr>
            <a:xfrm>
              <a:off x="1216195" y="196414"/>
              <a:ext cx="556410" cy="1131229"/>
            </a:xfrm>
            <a:custGeom>
              <a:avLst/>
              <a:gdLst/>
              <a:ahLst/>
              <a:cxnLst>
                <a:cxn ang="0">
                  <a:pos x="wd2" y="hd2"/>
                </a:cxn>
                <a:cxn ang="5400000">
                  <a:pos x="wd2" y="hd2"/>
                </a:cxn>
                <a:cxn ang="10800000">
                  <a:pos x="wd2" y="hd2"/>
                </a:cxn>
                <a:cxn ang="16200000">
                  <a:pos x="wd2" y="hd2"/>
                </a:cxn>
              </a:cxnLst>
              <a:rect l="0" t="0" r="r" b="b"/>
              <a:pathLst>
                <a:path w="20582" h="21600" extrusionOk="0">
                  <a:moveTo>
                    <a:pt x="183" y="21600"/>
                  </a:moveTo>
                  <a:lnTo>
                    <a:pt x="183" y="21600"/>
                  </a:lnTo>
                  <a:cubicBezTo>
                    <a:pt x="-1018" y="14315"/>
                    <a:pt x="3721" y="7101"/>
                    <a:pt x="13258" y="1696"/>
                  </a:cubicBezTo>
                  <a:lnTo>
                    <a:pt x="10348" y="0"/>
                  </a:lnTo>
                  <a:lnTo>
                    <a:pt x="19330" y="999"/>
                  </a:lnTo>
                  <a:lnTo>
                    <a:pt x="20582" y="5964"/>
                  </a:lnTo>
                  <a:lnTo>
                    <a:pt x="17674" y="4269"/>
                  </a:lnTo>
                  <a:lnTo>
                    <a:pt x="17674" y="4269"/>
                  </a:lnTo>
                  <a:cubicBezTo>
                    <a:pt x="9688" y="8944"/>
                    <a:pt x="5750" y="15100"/>
                    <a:pt x="6774" y="21311"/>
                  </a:cubicBezTo>
                  <a:close/>
                </a:path>
              </a:pathLst>
            </a:custGeom>
            <a:solidFill>
              <a:schemeClr val="accent4"/>
            </a:solidFill>
            <a:ln w="12700" cap="flat">
              <a:noFill/>
              <a:miter lim="400000"/>
            </a:ln>
            <a:effectLst/>
          </p:spPr>
          <p:txBody>
            <a:bodyPr wrap="square" lIns="45719" tIns="45719" rIns="45719" bIns="45719" numCol="1" anchor="t">
              <a:noAutofit/>
            </a:bodyPr>
            <a:lstStyle/>
            <a:p>
              <a:endParaRPr/>
            </a:p>
          </p:txBody>
        </p:sp>
      </p:gr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1"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492"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493" name="文本框 10"/>
          <p:cNvSpPr txBox="1"/>
          <p:nvPr/>
        </p:nvSpPr>
        <p:spPr>
          <a:xfrm>
            <a:off x="4856803" y="925634"/>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有透明通道</a:t>
            </a:r>
          </a:p>
        </p:txBody>
      </p:sp>
      <p:sp>
        <p:nvSpPr>
          <p:cNvPr id="1494" name="文本框 7"/>
          <p:cNvSpPr txBox="1"/>
          <p:nvPr/>
        </p:nvSpPr>
        <p:spPr>
          <a:xfrm>
            <a:off x="2559797" y="1532241"/>
            <a:ext cx="3867185" cy="486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a:solidFill>
                  <a:srgbClr val="FFFFFF"/>
                </a:solidFill>
                <a:latin typeface="微软雅黑"/>
                <a:ea typeface="微软雅黑"/>
                <a:cs typeface="微软雅黑"/>
                <a:sym typeface="微软雅黑"/>
              </a:defRPr>
            </a:pPr>
            <a:endParaRPr/>
          </a:p>
          <a:p>
            <a:pPr lvl="1">
              <a:defRPr>
                <a:solidFill>
                  <a:srgbClr val="FFFFFF"/>
                </a:solidFill>
                <a:latin typeface="微软雅黑"/>
                <a:ea typeface="微软雅黑"/>
                <a:cs typeface="微软雅黑"/>
                <a:sym typeface="微软雅黑"/>
              </a:defRPr>
            </a:pPr>
            <a:r>
              <a:t>ASTC 4x4	      </a:t>
            </a:r>
            <a:r>
              <a:rPr sz="1600"/>
              <a:t>25%</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5x5	      </a:t>
            </a:r>
            <a:r>
              <a:rPr sz="1600"/>
              <a:t>16%</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6x6	      </a:t>
            </a:r>
            <a:r>
              <a:rPr sz="1600"/>
              <a:t>11%</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8x5	      </a:t>
            </a:r>
            <a:r>
              <a:rPr sz="1600"/>
              <a:t>10%</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8x6	      </a:t>
            </a:r>
            <a:r>
              <a:rPr sz="1600"/>
              <a:t>8%</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8x8	      </a:t>
            </a:r>
            <a:r>
              <a:rPr sz="1600"/>
              <a:t>6.6%</a:t>
            </a:r>
          </a:p>
        </p:txBody>
      </p:sp>
      <p:sp>
        <p:nvSpPr>
          <p:cNvPr id="1495" name="矩形 1"/>
          <p:cNvSpPr txBox="1"/>
          <p:nvPr/>
        </p:nvSpPr>
        <p:spPr>
          <a:xfrm>
            <a:off x="6806624" y="1767226"/>
            <a:ext cx="1385973"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FFFF"/>
                </a:solidFill>
                <a:latin typeface="微软雅黑"/>
                <a:ea typeface="微软雅黑"/>
                <a:cs typeface="微软雅黑"/>
                <a:sym typeface="微软雅黑"/>
              </a:defRPr>
            </a:pPr>
            <a:r>
              <a:t>PNG   </a:t>
            </a:r>
            <a:r>
              <a:rPr sz="1600"/>
              <a:t>100%</a:t>
            </a:r>
          </a:p>
        </p:txBody>
      </p:sp>
      <p:sp>
        <p:nvSpPr>
          <p:cNvPr id="1496" name="矩形 12"/>
          <p:cNvSpPr txBox="1"/>
          <p:nvPr/>
        </p:nvSpPr>
        <p:spPr>
          <a:xfrm>
            <a:off x="6830069" y="3467070"/>
            <a:ext cx="1753058"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00B0F0"/>
                </a:solidFill>
                <a:latin typeface="微软雅黑"/>
                <a:ea typeface="微软雅黑"/>
                <a:cs typeface="微软雅黑"/>
                <a:sym typeface="微软雅黑"/>
              </a:defRPr>
            </a:pPr>
            <a:r>
              <a:t>ETC1 * 2   </a:t>
            </a:r>
            <a:r>
              <a:rPr sz="1600"/>
              <a:t>25%</a:t>
            </a:r>
          </a:p>
        </p:txBody>
      </p:sp>
      <p:sp>
        <p:nvSpPr>
          <p:cNvPr id="1497" name="矩形 14"/>
          <p:cNvSpPr txBox="1"/>
          <p:nvPr/>
        </p:nvSpPr>
        <p:spPr>
          <a:xfrm>
            <a:off x="6814350" y="6100924"/>
            <a:ext cx="2784833"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C800"/>
                </a:solidFill>
                <a:latin typeface="微软雅黑"/>
                <a:ea typeface="微软雅黑"/>
                <a:cs typeface="微软雅黑"/>
                <a:sym typeface="微软雅黑"/>
              </a:defRPr>
            </a:pPr>
            <a:r>
              <a:t>PVRTC4 RGBA   </a:t>
            </a:r>
            <a:r>
              <a:rPr sz="1600"/>
              <a:t>12.5%+</a:t>
            </a:r>
          </a:p>
        </p:txBody>
      </p:sp>
      <p:sp>
        <p:nvSpPr>
          <p:cNvPr id="1498" name="下箭头 5"/>
          <p:cNvSpPr/>
          <p:nvPr/>
        </p:nvSpPr>
        <p:spPr>
          <a:xfrm rot="10800000">
            <a:off x="5969803" y="1532242"/>
            <a:ext cx="275838" cy="4968793"/>
          </a:xfrm>
          <a:custGeom>
            <a:avLst/>
            <a:gdLst/>
            <a:ahLst/>
            <a:cxnLst>
              <a:cxn ang="0">
                <a:pos x="wd2" y="hd2"/>
              </a:cxn>
              <a:cxn ang="5400000">
                <a:pos x="wd2" y="hd2"/>
              </a:cxn>
              <a:cxn ang="10800000">
                <a:pos x="wd2" y="hd2"/>
              </a:cxn>
              <a:cxn ang="16200000">
                <a:pos x="wd2" y="hd2"/>
              </a:cxn>
            </a:cxnLst>
            <a:rect l="0" t="0" r="r" b="b"/>
            <a:pathLst>
              <a:path w="21600" h="21600" extrusionOk="0">
                <a:moveTo>
                  <a:pt x="0" y="21000"/>
                </a:moveTo>
                <a:lnTo>
                  <a:pt x="5400" y="21000"/>
                </a:lnTo>
                <a:lnTo>
                  <a:pt x="5400" y="0"/>
                </a:lnTo>
                <a:lnTo>
                  <a:pt x="16200" y="0"/>
                </a:lnTo>
                <a:lnTo>
                  <a:pt x="16200" y="21000"/>
                </a:lnTo>
                <a:lnTo>
                  <a:pt x="21600" y="21000"/>
                </a:lnTo>
                <a:lnTo>
                  <a:pt x="10800" y="21600"/>
                </a:lnTo>
                <a:close/>
              </a:path>
            </a:pathLst>
          </a:custGeom>
          <a:solidFill>
            <a:schemeClr val="accent1"/>
          </a:solidFill>
          <a:ln w="12700">
            <a:solidFill>
              <a:srgbClr val="42719B"/>
            </a:solidFill>
            <a:miter/>
          </a:ln>
        </p:spPr>
        <p:txBody>
          <a:bodyPr lIns="45719" rIns="45719" anchor="ctr"/>
          <a:lstStyle/>
          <a:p>
            <a:pPr algn="ctr">
              <a:defRPr>
                <a:solidFill>
                  <a:srgbClr val="FFFFFF"/>
                </a:solidFill>
              </a:defRPr>
            </a:pPr>
            <a:endParaRPr/>
          </a:p>
        </p:txBody>
      </p:sp>
      <p:sp>
        <p:nvSpPr>
          <p:cNvPr id="1499" name="矩形 11"/>
          <p:cNvSpPr txBox="1"/>
          <p:nvPr/>
        </p:nvSpPr>
        <p:spPr>
          <a:xfrm>
            <a:off x="6830069" y="3867181"/>
            <a:ext cx="2841091"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00B0F0"/>
                </a:solidFill>
                <a:latin typeface="微软雅黑"/>
                <a:ea typeface="微软雅黑"/>
                <a:cs typeface="微软雅黑"/>
                <a:sym typeface="微软雅黑"/>
              </a:defRPr>
            </a:pPr>
            <a:r>
              <a:t>PVRTC4 RGB * 2   </a:t>
            </a:r>
            <a:r>
              <a:rPr sz="1600"/>
              <a:t>25%+</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1"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502"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503" name="文本框 10"/>
          <p:cNvSpPr txBox="1"/>
          <p:nvPr/>
        </p:nvSpPr>
        <p:spPr>
          <a:xfrm>
            <a:off x="5055661" y="1249344"/>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无透明通道</a:t>
            </a:r>
          </a:p>
        </p:txBody>
      </p:sp>
      <p:sp>
        <p:nvSpPr>
          <p:cNvPr id="1504" name="文本框 7"/>
          <p:cNvSpPr txBox="1"/>
          <p:nvPr/>
        </p:nvSpPr>
        <p:spPr>
          <a:xfrm>
            <a:off x="648937" y="1593435"/>
            <a:ext cx="3867186" cy="486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a:solidFill>
                  <a:srgbClr val="FFFFFF"/>
                </a:solidFill>
                <a:latin typeface="微软雅黑"/>
                <a:ea typeface="微软雅黑"/>
                <a:cs typeface="微软雅黑"/>
                <a:sym typeface="微软雅黑"/>
              </a:defRPr>
            </a:pPr>
            <a:endParaRPr/>
          </a:p>
          <a:p>
            <a:pPr lvl="1">
              <a:defRPr>
                <a:solidFill>
                  <a:srgbClr val="FFFFFF"/>
                </a:solidFill>
                <a:latin typeface="微软雅黑"/>
                <a:ea typeface="微软雅黑"/>
                <a:cs typeface="微软雅黑"/>
                <a:sym typeface="微软雅黑"/>
              </a:defRPr>
            </a:pPr>
            <a:r>
              <a:t>ASTC 4x4	      </a:t>
            </a:r>
            <a:r>
              <a:rPr sz="1600"/>
              <a:t>25%</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5x5	      </a:t>
            </a:r>
            <a:r>
              <a:rPr sz="1600"/>
              <a:t>16%</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6x6	      </a:t>
            </a:r>
            <a:r>
              <a:rPr sz="1600"/>
              <a:t>11%</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8x5	      </a:t>
            </a:r>
            <a:r>
              <a:rPr sz="1600"/>
              <a:t>10%</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8x6	      </a:t>
            </a:r>
            <a:r>
              <a:rPr sz="1600"/>
              <a:t>8%</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8x8	      </a:t>
            </a:r>
            <a:r>
              <a:rPr sz="1600"/>
              <a:t>6.6%</a:t>
            </a:r>
          </a:p>
        </p:txBody>
      </p:sp>
      <p:sp>
        <p:nvSpPr>
          <p:cNvPr id="1505" name="矩形 1"/>
          <p:cNvSpPr txBox="1"/>
          <p:nvPr/>
        </p:nvSpPr>
        <p:spPr>
          <a:xfrm>
            <a:off x="4895765" y="1828419"/>
            <a:ext cx="1385973"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FFFF"/>
                </a:solidFill>
                <a:latin typeface="微软雅黑"/>
                <a:ea typeface="微软雅黑"/>
                <a:cs typeface="微软雅黑"/>
                <a:sym typeface="微软雅黑"/>
              </a:defRPr>
            </a:pPr>
            <a:r>
              <a:t>PNG   </a:t>
            </a:r>
            <a:r>
              <a:rPr sz="1600"/>
              <a:t>100%</a:t>
            </a:r>
          </a:p>
        </p:txBody>
      </p:sp>
      <p:sp>
        <p:nvSpPr>
          <p:cNvPr id="1506" name="矩形 12"/>
          <p:cNvSpPr txBox="1"/>
          <p:nvPr/>
        </p:nvSpPr>
        <p:spPr>
          <a:xfrm>
            <a:off x="4895765" y="4348881"/>
            <a:ext cx="1541275"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FFFF"/>
                </a:solidFill>
                <a:latin typeface="微软雅黑"/>
                <a:ea typeface="微软雅黑"/>
                <a:cs typeface="微软雅黑"/>
                <a:sym typeface="微软雅黑"/>
              </a:defRPr>
            </a:pPr>
            <a:r>
              <a:t>ETC1   </a:t>
            </a:r>
            <a:r>
              <a:rPr sz="1600"/>
              <a:t>12.5%</a:t>
            </a:r>
          </a:p>
        </p:txBody>
      </p:sp>
      <p:sp>
        <p:nvSpPr>
          <p:cNvPr id="1507" name="矩形 14"/>
          <p:cNvSpPr txBox="1"/>
          <p:nvPr/>
        </p:nvSpPr>
        <p:spPr>
          <a:xfrm>
            <a:off x="4895765" y="4799145"/>
            <a:ext cx="2629307"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FFFF"/>
                </a:solidFill>
                <a:latin typeface="微软雅黑"/>
                <a:ea typeface="微软雅黑"/>
                <a:cs typeface="微软雅黑"/>
                <a:sym typeface="微软雅黑"/>
              </a:defRPr>
            </a:pPr>
            <a:r>
              <a:t>PVRTC4 RGB   </a:t>
            </a:r>
            <a:r>
              <a:rPr sz="1600"/>
              <a:t>12.5%+</a:t>
            </a:r>
          </a:p>
        </p:txBody>
      </p:sp>
      <p:sp>
        <p:nvSpPr>
          <p:cNvPr id="1508" name="矩形 2"/>
          <p:cNvSpPr txBox="1"/>
          <p:nvPr/>
        </p:nvSpPr>
        <p:spPr>
          <a:xfrm>
            <a:off x="6689880" y="4564324"/>
            <a:ext cx="1349225"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a:solidFill>
                  <a:srgbClr val="FFFFFF"/>
                </a:solidFill>
                <a:latin typeface="微软雅黑"/>
                <a:ea typeface="微软雅黑"/>
                <a:cs typeface="微软雅黑"/>
                <a:sym typeface="微软雅黑"/>
              </a:defRPr>
            </a:pPr>
            <a:r>
              <a:t>JPG-9   </a:t>
            </a:r>
            <a:r>
              <a:rPr sz="1600"/>
              <a:t>75%</a:t>
            </a:r>
          </a:p>
        </p:txBody>
      </p:sp>
      <p:sp>
        <p:nvSpPr>
          <p:cNvPr id="1509" name="矩形 15"/>
          <p:cNvSpPr txBox="1"/>
          <p:nvPr/>
        </p:nvSpPr>
        <p:spPr>
          <a:xfrm>
            <a:off x="6467144" y="1859197"/>
            <a:ext cx="14763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a:solidFill>
                  <a:srgbClr val="FFFFFF"/>
                </a:solidFill>
                <a:latin typeface="微软雅黑"/>
                <a:ea typeface="微软雅黑"/>
                <a:cs typeface="微软雅黑"/>
                <a:sym typeface="微软雅黑"/>
              </a:defRPr>
            </a:pPr>
            <a:r>
              <a:t>JPG-12   </a:t>
            </a:r>
            <a:r>
              <a:rPr sz="1600"/>
              <a:t>75%</a:t>
            </a:r>
          </a:p>
        </p:txBody>
      </p:sp>
      <p:sp>
        <p:nvSpPr>
          <p:cNvPr id="1510" name="下箭头 5"/>
          <p:cNvSpPr/>
          <p:nvPr/>
        </p:nvSpPr>
        <p:spPr>
          <a:xfrm rot="10800000">
            <a:off x="4047221" y="1628225"/>
            <a:ext cx="275838" cy="4968793"/>
          </a:xfrm>
          <a:custGeom>
            <a:avLst/>
            <a:gdLst/>
            <a:ahLst/>
            <a:cxnLst>
              <a:cxn ang="0">
                <a:pos x="wd2" y="hd2"/>
              </a:cxn>
              <a:cxn ang="5400000">
                <a:pos x="wd2" y="hd2"/>
              </a:cxn>
              <a:cxn ang="10800000">
                <a:pos x="wd2" y="hd2"/>
              </a:cxn>
              <a:cxn ang="16200000">
                <a:pos x="wd2" y="hd2"/>
              </a:cxn>
            </a:cxnLst>
            <a:rect l="0" t="0" r="r" b="b"/>
            <a:pathLst>
              <a:path w="21600" h="21600" extrusionOk="0">
                <a:moveTo>
                  <a:pt x="0" y="21000"/>
                </a:moveTo>
                <a:lnTo>
                  <a:pt x="5400" y="21000"/>
                </a:lnTo>
                <a:lnTo>
                  <a:pt x="5400" y="0"/>
                </a:lnTo>
                <a:lnTo>
                  <a:pt x="16200" y="0"/>
                </a:lnTo>
                <a:lnTo>
                  <a:pt x="16200" y="21000"/>
                </a:lnTo>
                <a:lnTo>
                  <a:pt x="21600" y="21000"/>
                </a:lnTo>
                <a:lnTo>
                  <a:pt x="10800" y="21600"/>
                </a:lnTo>
                <a:close/>
              </a:path>
            </a:pathLst>
          </a:custGeom>
          <a:solidFill>
            <a:schemeClr val="accent1"/>
          </a:solidFill>
          <a:ln w="12700">
            <a:solidFill>
              <a:srgbClr val="42719B"/>
            </a:solidFill>
            <a:miter/>
          </a:ln>
        </p:spPr>
        <p:txBody>
          <a:bodyPr lIns="45719" rIns="45719" anchor="ctr"/>
          <a:lstStyle/>
          <a:p>
            <a:pPr algn="ctr">
              <a:defRPr>
                <a:solidFill>
                  <a:srgbClr val="FFFFFF"/>
                </a:solidFill>
              </a:defRPr>
            </a:pPr>
            <a:endParaRPr/>
          </a:p>
        </p:txBody>
      </p:sp>
      <p:sp>
        <p:nvSpPr>
          <p:cNvPr id="1511" name="矩形 11"/>
          <p:cNvSpPr txBox="1"/>
          <p:nvPr/>
        </p:nvSpPr>
        <p:spPr>
          <a:xfrm>
            <a:off x="8452963" y="1840142"/>
            <a:ext cx="1385972"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FFFF"/>
                </a:solidFill>
                <a:latin typeface="微软雅黑"/>
                <a:ea typeface="微软雅黑"/>
                <a:cs typeface="微软雅黑"/>
                <a:sym typeface="微软雅黑"/>
              </a:defRPr>
            </a:pPr>
            <a:r>
              <a:t>PNG   </a:t>
            </a:r>
            <a:r>
              <a:rPr sz="1600"/>
              <a:t>100%</a:t>
            </a:r>
          </a:p>
        </p:txBody>
      </p:sp>
      <p:sp>
        <p:nvSpPr>
          <p:cNvPr id="1512" name="矩形 13"/>
          <p:cNvSpPr txBox="1"/>
          <p:nvPr/>
        </p:nvSpPr>
        <p:spPr>
          <a:xfrm>
            <a:off x="8476408" y="3539988"/>
            <a:ext cx="1753057"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00B0F0"/>
                </a:solidFill>
                <a:latin typeface="微软雅黑"/>
                <a:ea typeface="微软雅黑"/>
                <a:cs typeface="微软雅黑"/>
                <a:sym typeface="微软雅黑"/>
              </a:defRPr>
            </a:pPr>
            <a:r>
              <a:t>ETC1 * 2   </a:t>
            </a:r>
            <a:r>
              <a:rPr sz="1600"/>
              <a:t>25%</a:t>
            </a:r>
          </a:p>
        </p:txBody>
      </p:sp>
      <p:sp>
        <p:nvSpPr>
          <p:cNvPr id="1513" name="矩形 17"/>
          <p:cNvSpPr txBox="1"/>
          <p:nvPr/>
        </p:nvSpPr>
        <p:spPr>
          <a:xfrm>
            <a:off x="8460688" y="6173840"/>
            <a:ext cx="2784834"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C800"/>
                </a:solidFill>
                <a:latin typeface="微软雅黑"/>
                <a:ea typeface="微软雅黑"/>
                <a:cs typeface="微软雅黑"/>
                <a:sym typeface="微软雅黑"/>
              </a:defRPr>
            </a:pPr>
            <a:r>
              <a:t>PVRTC4 RGBA   </a:t>
            </a:r>
            <a:r>
              <a:rPr sz="1600"/>
              <a:t>12.5%+</a:t>
            </a:r>
          </a:p>
        </p:txBody>
      </p:sp>
      <p:sp>
        <p:nvSpPr>
          <p:cNvPr id="1514" name="矩形 20"/>
          <p:cNvSpPr txBox="1"/>
          <p:nvPr/>
        </p:nvSpPr>
        <p:spPr>
          <a:xfrm>
            <a:off x="8476408" y="3940097"/>
            <a:ext cx="2841090"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00B0F0"/>
                </a:solidFill>
                <a:latin typeface="微软雅黑"/>
                <a:ea typeface="微软雅黑"/>
                <a:cs typeface="微软雅黑"/>
                <a:sym typeface="微软雅黑"/>
              </a:defRPr>
            </a:pPr>
            <a:r>
              <a:t>PVRTC4 RGB * 2   </a:t>
            </a:r>
            <a:r>
              <a:rPr sz="1600"/>
              <a:t>25%+</a:t>
            </a:r>
          </a:p>
        </p:txBody>
      </p:sp>
      <p:sp>
        <p:nvSpPr>
          <p:cNvPr id="1515" name="下箭头 22"/>
          <p:cNvSpPr/>
          <p:nvPr/>
        </p:nvSpPr>
        <p:spPr>
          <a:xfrm rot="10800000">
            <a:off x="8184852" y="1628605"/>
            <a:ext cx="275838" cy="4968793"/>
          </a:xfrm>
          <a:custGeom>
            <a:avLst/>
            <a:gdLst/>
            <a:ahLst/>
            <a:cxnLst>
              <a:cxn ang="0">
                <a:pos x="wd2" y="hd2"/>
              </a:cxn>
              <a:cxn ang="5400000">
                <a:pos x="wd2" y="hd2"/>
              </a:cxn>
              <a:cxn ang="10800000">
                <a:pos x="wd2" y="hd2"/>
              </a:cxn>
              <a:cxn ang="16200000">
                <a:pos x="wd2" y="hd2"/>
              </a:cxn>
            </a:cxnLst>
            <a:rect l="0" t="0" r="r" b="b"/>
            <a:pathLst>
              <a:path w="21600" h="21600" extrusionOk="0">
                <a:moveTo>
                  <a:pt x="0" y="21000"/>
                </a:moveTo>
                <a:lnTo>
                  <a:pt x="5400" y="21000"/>
                </a:lnTo>
                <a:lnTo>
                  <a:pt x="5400" y="0"/>
                </a:lnTo>
                <a:lnTo>
                  <a:pt x="16200" y="0"/>
                </a:lnTo>
                <a:lnTo>
                  <a:pt x="16200" y="21000"/>
                </a:lnTo>
                <a:lnTo>
                  <a:pt x="21600" y="21000"/>
                </a:lnTo>
                <a:lnTo>
                  <a:pt x="10800" y="21600"/>
                </a:lnTo>
                <a:close/>
              </a:path>
            </a:pathLst>
          </a:custGeom>
          <a:solidFill>
            <a:schemeClr val="accent1"/>
          </a:solidFill>
          <a:ln w="12700">
            <a:solidFill>
              <a:srgbClr val="42719B"/>
            </a:solidFill>
            <a:miter/>
          </a:ln>
        </p:spPr>
        <p:txBody>
          <a:bodyPr lIns="45719" rIns="45719" anchor="ctr"/>
          <a:lstStyle/>
          <a:p>
            <a:pPr algn="ctr">
              <a:defRPr>
                <a:solidFill>
                  <a:srgbClr val="FFFFFF"/>
                </a:solidFill>
              </a:defRPr>
            </a:pPr>
            <a:endParaRPr/>
          </a:p>
        </p:txBody>
      </p:sp>
      <p:sp>
        <p:nvSpPr>
          <p:cNvPr id="1516" name="文本框 23"/>
          <p:cNvSpPr txBox="1"/>
          <p:nvPr/>
        </p:nvSpPr>
        <p:spPr>
          <a:xfrm>
            <a:off x="8855841" y="1248835"/>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有透明通道</a:t>
            </a: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8"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519"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520" name="文本框 10"/>
          <p:cNvSpPr txBox="1"/>
          <p:nvPr/>
        </p:nvSpPr>
        <p:spPr>
          <a:xfrm>
            <a:off x="4856803" y="92563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a:t>
            </a:r>
          </a:p>
        </p:txBody>
      </p:sp>
      <p:graphicFrame>
        <p:nvGraphicFramePr>
          <p:cNvPr id="1521" name="表格 7"/>
          <p:cNvGraphicFramePr/>
          <p:nvPr/>
        </p:nvGraphicFramePr>
        <p:xfrm>
          <a:off x="3833517" y="2813538"/>
          <a:ext cx="4524964" cy="3123843"/>
        </p:xfrm>
        <a:graphic>
          <a:graphicData uri="http://schemas.openxmlformats.org/drawingml/2006/table">
            <a:tbl>
              <a:tblPr firstRow="1" bandRow="1">
                <a:tableStyleId>{4C3C2611-4C71-4FC5-86AE-919BDF0F9419}</a:tableStyleId>
              </a:tblPr>
              <a:tblGrid>
                <a:gridCol w="2274131">
                  <a:extLst>
                    <a:ext uri="{9D8B030D-6E8A-4147-A177-3AD203B41FA5}">
                      <a16:colId xmlns:a16="http://schemas.microsoft.com/office/drawing/2014/main" val="20000"/>
                    </a:ext>
                  </a:extLst>
                </a:gridCol>
                <a:gridCol w="2250831">
                  <a:extLst>
                    <a:ext uri="{9D8B030D-6E8A-4147-A177-3AD203B41FA5}">
                      <a16:colId xmlns:a16="http://schemas.microsoft.com/office/drawing/2014/main" val="20001"/>
                    </a:ext>
                  </a:extLst>
                </a:gridCol>
              </a:tblGrid>
              <a:tr h="393485">
                <a:tc>
                  <a:txBody>
                    <a:bodyPr/>
                    <a:lstStyle/>
                    <a:p>
                      <a:pPr algn="ctr">
                        <a:defRPr sz="1800">
                          <a:solidFill>
                            <a:srgbClr val="FFFFFF"/>
                          </a:solidFill>
                          <a:latin typeface="微软雅黑"/>
                          <a:ea typeface="微软雅黑"/>
                          <a:cs typeface="微软雅黑"/>
                          <a:sym typeface="微软雅黑"/>
                        </a:defRPr>
                      </a:pPr>
                      <a:r>
                        <a:t>JPG品质</a:t>
                      </a:r>
                    </a:p>
                  </a:txBody>
                  <a:tcPr marL="47638" marR="47638" marT="47638" marB="47638" horzOverflow="overflow">
                    <a:noFill/>
                  </a:tcPr>
                </a:tc>
                <a:tc>
                  <a:txBody>
                    <a:bodyPr/>
                    <a:lstStyle/>
                    <a:p>
                      <a:pPr algn="ctr">
                        <a:defRPr sz="1800">
                          <a:solidFill>
                            <a:srgbClr val="FFFFFF"/>
                          </a:solidFill>
                          <a:latin typeface="微软雅黑"/>
                          <a:ea typeface="微软雅黑"/>
                          <a:cs typeface="微软雅黑"/>
                          <a:sym typeface="微软雅黑"/>
                        </a:defRPr>
                      </a:pPr>
                      <a:r>
                        <a:t>ASTC格式</a:t>
                      </a:r>
                    </a:p>
                  </a:txBody>
                  <a:tcPr marL="47638" marR="47638" marT="47638" marB="47638" horzOverflow="overflow">
                    <a:noFill/>
                  </a:tcPr>
                </a:tc>
                <a:extLst>
                  <a:ext uri="{0D108BD9-81ED-4DB2-BD59-A6C34878D82A}">
                    <a16:rowId xmlns:a16="http://schemas.microsoft.com/office/drawing/2014/main" val="10000"/>
                  </a:ext>
                </a:extLst>
              </a:tr>
              <a:tr h="390051">
                <a:tc>
                  <a:txBody>
                    <a:bodyPr/>
                    <a:lstStyle/>
                    <a:p>
                      <a:pPr algn="ctr">
                        <a:defRPr sz="1800"/>
                      </a:pPr>
                      <a:r>
                        <a:rPr b="1">
                          <a:solidFill>
                            <a:srgbClr val="FFFFFF"/>
                          </a:solidFill>
                          <a:latin typeface="微软雅黑"/>
                          <a:ea typeface="微软雅黑"/>
                          <a:cs typeface="微软雅黑"/>
                          <a:sym typeface="微软雅黑"/>
                        </a:rPr>
                        <a:t>12</a:t>
                      </a:r>
                    </a:p>
                  </a:txBody>
                  <a:tcPr marL="47638" marR="47638" marT="47638" marB="47638" horzOverflow="overflow">
                    <a:noFill/>
                  </a:tcPr>
                </a:tc>
                <a:tc>
                  <a:txBody>
                    <a:bodyPr/>
                    <a:lstStyle/>
                    <a:p>
                      <a:pPr algn="ctr">
                        <a:defRPr sz="1800"/>
                      </a:pPr>
                      <a:r>
                        <a:rPr b="1">
                          <a:solidFill>
                            <a:srgbClr val="FFFFFF"/>
                          </a:solidFill>
                          <a:latin typeface="微软雅黑"/>
                          <a:ea typeface="微软雅黑"/>
                          <a:cs typeface="微软雅黑"/>
                          <a:sym typeface="微软雅黑"/>
                        </a:rPr>
                        <a:t>4x4</a:t>
                      </a:r>
                    </a:p>
                  </a:txBody>
                  <a:tcPr marL="47638" marR="47638" marT="47638" marB="47638" horzOverflow="overflow">
                    <a:noFill/>
                  </a:tcPr>
                </a:tc>
                <a:extLst>
                  <a:ext uri="{0D108BD9-81ED-4DB2-BD59-A6C34878D82A}">
                    <a16:rowId xmlns:a16="http://schemas.microsoft.com/office/drawing/2014/main" val="10001"/>
                  </a:ext>
                </a:extLst>
              </a:tr>
              <a:tr h="390051">
                <a:tc>
                  <a:txBody>
                    <a:bodyPr/>
                    <a:lstStyle/>
                    <a:p>
                      <a:pPr algn="ctr">
                        <a:defRPr sz="1800"/>
                      </a:pPr>
                      <a:r>
                        <a:rPr b="1">
                          <a:solidFill>
                            <a:srgbClr val="FFFFFF"/>
                          </a:solidFill>
                          <a:latin typeface="微软雅黑"/>
                          <a:ea typeface="微软雅黑"/>
                          <a:cs typeface="微软雅黑"/>
                          <a:sym typeface="微软雅黑"/>
                        </a:rPr>
                        <a:t>11</a:t>
                      </a:r>
                    </a:p>
                  </a:txBody>
                  <a:tcPr marL="47638" marR="47638" marT="47638" marB="47638" horzOverflow="overflow">
                    <a:noFill/>
                  </a:tcPr>
                </a:tc>
                <a:tc>
                  <a:txBody>
                    <a:bodyPr/>
                    <a:lstStyle/>
                    <a:p>
                      <a:pPr algn="ctr">
                        <a:defRPr sz="1800"/>
                      </a:pPr>
                      <a:r>
                        <a:rPr b="1">
                          <a:solidFill>
                            <a:srgbClr val="FFFFFF"/>
                          </a:solidFill>
                          <a:latin typeface="微软雅黑"/>
                          <a:ea typeface="微软雅黑"/>
                          <a:cs typeface="微软雅黑"/>
                          <a:sym typeface="微软雅黑"/>
                        </a:rPr>
                        <a:t>5x4</a:t>
                      </a:r>
                    </a:p>
                  </a:txBody>
                  <a:tcPr marL="47638" marR="47638" marT="47638" marB="47638" horzOverflow="overflow">
                    <a:noFill/>
                  </a:tcPr>
                </a:tc>
                <a:extLst>
                  <a:ext uri="{0D108BD9-81ED-4DB2-BD59-A6C34878D82A}">
                    <a16:rowId xmlns:a16="http://schemas.microsoft.com/office/drawing/2014/main" val="10002"/>
                  </a:ext>
                </a:extLst>
              </a:tr>
              <a:tr h="390051">
                <a:tc>
                  <a:txBody>
                    <a:bodyPr/>
                    <a:lstStyle/>
                    <a:p>
                      <a:pPr algn="ctr">
                        <a:defRPr sz="1800"/>
                      </a:pPr>
                      <a:r>
                        <a:rPr b="1">
                          <a:solidFill>
                            <a:srgbClr val="FFFFFF"/>
                          </a:solidFill>
                          <a:latin typeface="微软雅黑"/>
                          <a:ea typeface="微软雅黑"/>
                          <a:cs typeface="微软雅黑"/>
                          <a:sym typeface="微软雅黑"/>
                        </a:rPr>
                        <a:t>10</a:t>
                      </a:r>
                    </a:p>
                  </a:txBody>
                  <a:tcPr marL="47638" marR="47638" marT="47638" marB="47638" horzOverflow="overflow">
                    <a:noFill/>
                  </a:tcPr>
                </a:tc>
                <a:tc>
                  <a:txBody>
                    <a:bodyPr/>
                    <a:lstStyle/>
                    <a:p>
                      <a:pPr algn="ctr">
                        <a:defRPr sz="1800"/>
                      </a:pPr>
                      <a:r>
                        <a:rPr b="1">
                          <a:solidFill>
                            <a:srgbClr val="FFFFFF"/>
                          </a:solidFill>
                          <a:latin typeface="微软雅黑"/>
                          <a:ea typeface="微软雅黑"/>
                          <a:cs typeface="微软雅黑"/>
                          <a:sym typeface="微软雅黑"/>
                        </a:rPr>
                        <a:t>5x5</a:t>
                      </a:r>
                    </a:p>
                  </a:txBody>
                  <a:tcPr marL="47638" marR="47638" marT="47638" marB="47638" horzOverflow="overflow">
                    <a:noFill/>
                  </a:tcPr>
                </a:tc>
                <a:extLst>
                  <a:ext uri="{0D108BD9-81ED-4DB2-BD59-A6C34878D82A}">
                    <a16:rowId xmlns:a16="http://schemas.microsoft.com/office/drawing/2014/main" val="10003"/>
                  </a:ext>
                </a:extLst>
              </a:tr>
              <a:tr h="390051">
                <a:tc>
                  <a:txBody>
                    <a:bodyPr/>
                    <a:lstStyle/>
                    <a:p>
                      <a:pPr algn="ctr">
                        <a:defRPr sz="1800"/>
                      </a:pPr>
                      <a:r>
                        <a:rPr b="1">
                          <a:solidFill>
                            <a:srgbClr val="FDC447"/>
                          </a:solidFill>
                          <a:latin typeface="微软雅黑"/>
                          <a:ea typeface="微软雅黑"/>
                          <a:cs typeface="微软雅黑"/>
                          <a:sym typeface="微软雅黑"/>
                        </a:rPr>
                        <a:t>9</a:t>
                      </a:r>
                    </a:p>
                  </a:txBody>
                  <a:tcPr marL="47638" marR="47638" marT="47638" marB="47638" horzOverflow="overflow">
                    <a:noFill/>
                  </a:tcPr>
                </a:tc>
                <a:tc>
                  <a:txBody>
                    <a:bodyPr/>
                    <a:lstStyle/>
                    <a:p>
                      <a:pPr algn="ctr">
                        <a:defRPr sz="1800"/>
                      </a:pPr>
                      <a:r>
                        <a:rPr b="1">
                          <a:solidFill>
                            <a:srgbClr val="00B0F0"/>
                          </a:solidFill>
                          <a:latin typeface="微软雅黑"/>
                          <a:ea typeface="微软雅黑"/>
                          <a:cs typeface="微软雅黑"/>
                          <a:sym typeface="微软雅黑"/>
                        </a:rPr>
                        <a:t>6x6</a:t>
                      </a:r>
                    </a:p>
                  </a:txBody>
                  <a:tcPr marL="47638" marR="47638" marT="47638" marB="47638" horzOverflow="overflow">
                    <a:noFill/>
                  </a:tcPr>
                </a:tc>
                <a:extLst>
                  <a:ext uri="{0D108BD9-81ED-4DB2-BD59-A6C34878D82A}">
                    <a16:rowId xmlns:a16="http://schemas.microsoft.com/office/drawing/2014/main" val="10004"/>
                  </a:ext>
                </a:extLst>
              </a:tr>
              <a:tr h="390051">
                <a:tc>
                  <a:txBody>
                    <a:bodyPr/>
                    <a:lstStyle/>
                    <a:p>
                      <a:pPr algn="ctr">
                        <a:defRPr sz="1800"/>
                      </a:pPr>
                      <a:r>
                        <a:rPr b="1">
                          <a:solidFill>
                            <a:srgbClr val="FFFFFF"/>
                          </a:solidFill>
                          <a:latin typeface="微软雅黑"/>
                          <a:ea typeface="微软雅黑"/>
                          <a:cs typeface="微软雅黑"/>
                          <a:sym typeface="微软雅黑"/>
                        </a:rPr>
                        <a:t>8</a:t>
                      </a:r>
                    </a:p>
                  </a:txBody>
                  <a:tcPr marL="47638" marR="47638" marT="47638" marB="47638" horzOverflow="overflow">
                    <a:noFill/>
                  </a:tcPr>
                </a:tc>
                <a:tc>
                  <a:txBody>
                    <a:bodyPr/>
                    <a:lstStyle/>
                    <a:p>
                      <a:pPr algn="ctr">
                        <a:defRPr sz="1800"/>
                      </a:pPr>
                      <a:r>
                        <a:rPr b="1">
                          <a:solidFill>
                            <a:srgbClr val="FFFFFF"/>
                          </a:solidFill>
                          <a:latin typeface="微软雅黑"/>
                          <a:ea typeface="微软雅黑"/>
                          <a:cs typeface="微软雅黑"/>
                          <a:sym typeface="微软雅黑"/>
                        </a:rPr>
                        <a:t>8x5</a:t>
                      </a:r>
                    </a:p>
                  </a:txBody>
                  <a:tcPr marL="47638" marR="47638" marT="47638" marB="47638" horzOverflow="overflow">
                    <a:noFill/>
                  </a:tcPr>
                </a:tc>
                <a:extLst>
                  <a:ext uri="{0D108BD9-81ED-4DB2-BD59-A6C34878D82A}">
                    <a16:rowId xmlns:a16="http://schemas.microsoft.com/office/drawing/2014/main" val="10005"/>
                  </a:ext>
                </a:extLst>
              </a:tr>
              <a:tr h="390051">
                <a:tc>
                  <a:txBody>
                    <a:bodyPr/>
                    <a:lstStyle/>
                    <a:p>
                      <a:pPr algn="ctr">
                        <a:defRPr sz="1800"/>
                      </a:pPr>
                      <a:r>
                        <a:rPr b="1">
                          <a:solidFill>
                            <a:srgbClr val="FFFFFF"/>
                          </a:solidFill>
                          <a:latin typeface="微软雅黑"/>
                          <a:ea typeface="微软雅黑"/>
                          <a:cs typeface="微软雅黑"/>
                          <a:sym typeface="微软雅黑"/>
                        </a:rPr>
                        <a:t>7</a:t>
                      </a:r>
                    </a:p>
                  </a:txBody>
                  <a:tcPr marL="47638" marR="47638" marT="47638" marB="47638" horzOverflow="overflow">
                    <a:noFill/>
                  </a:tcPr>
                </a:tc>
                <a:tc>
                  <a:txBody>
                    <a:bodyPr/>
                    <a:lstStyle/>
                    <a:p>
                      <a:pPr algn="ctr">
                        <a:defRPr sz="1800"/>
                      </a:pPr>
                      <a:r>
                        <a:rPr b="1">
                          <a:solidFill>
                            <a:srgbClr val="FFFFFF"/>
                          </a:solidFill>
                          <a:latin typeface="微软雅黑"/>
                          <a:ea typeface="微软雅黑"/>
                          <a:cs typeface="微软雅黑"/>
                          <a:sym typeface="微软雅黑"/>
                        </a:rPr>
                        <a:t>8x6</a:t>
                      </a:r>
                    </a:p>
                  </a:txBody>
                  <a:tcPr marL="47638" marR="47638" marT="47638" marB="47638" horzOverflow="overflow">
                    <a:noFill/>
                  </a:tcPr>
                </a:tc>
                <a:extLst>
                  <a:ext uri="{0D108BD9-81ED-4DB2-BD59-A6C34878D82A}">
                    <a16:rowId xmlns:a16="http://schemas.microsoft.com/office/drawing/2014/main" val="10006"/>
                  </a:ext>
                </a:extLst>
              </a:tr>
              <a:tr h="390051">
                <a:tc>
                  <a:txBody>
                    <a:bodyPr/>
                    <a:lstStyle/>
                    <a:p>
                      <a:pPr algn="ctr">
                        <a:defRPr sz="1800"/>
                      </a:pPr>
                      <a:r>
                        <a:rPr b="1">
                          <a:solidFill>
                            <a:srgbClr val="FFFFFF"/>
                          </a:solidFill>
                          <a:latin typeface="微软雅黑"/>
                          <a:ea typeface="微软雅黑"/>
                          <a:cs typeface="微软雅黑"/>
                          <a:sym typeface="微软雅黑"/>
                        </a:rPr>
                        <a:t>6</a:t>
                      </a:r>
                    </a:p>
                  </a:txBody>
                  <a:tcPr marL="47638" marR="47638" marT="47638" marB="47638" horzOverflow="overflow">
                    <a:noFill/>
                  </a:tcPr>
                </a:tc>
                <a:tc>
                  <a:txBody>
                    <a:bodyPr/>
                    <a:lstStyle/>
                    <a:p>
                      <a:pPr algn="ctr">
                        <a:defRPr sz="1800"/>
                      </a:pPr>
                      <a:r>
                        <a:rPr b="1" dirty="0">
                          <a:solidFill>
                            <a:srgbClr val="FFFFFF"/>
                          </a:solidFill>
                          <a:latin typeface="微软雅黑"/>
                          <a:ea typeface="微软雅黑"/>
                          <a:cs typeface="微软雅黑"/>
                          <a:sym typeface="微软雅黑"/>
                        </a:rPr>
                        <a:t>8x8</a:t>
                      </a:r>
                    </a:p>
                  </a:txBody>
                  <a:tcPr marL="47638" marR="47638" marT="47638" marB="47638" horzOverflow="overflow">
                    <a:noFill/>
                  </a:tcPr>
                </a:tc>
                <a:extLst>
                  <a:ext uri="{0D108BD9-81ED-4DB2-BD59-A6C34878D82A}">
                    <a16:rowId xmlns:a16="http://schemas.microsoft.com/office/drawing/2014/main" val="10007"/>
                  </a:ext>
                </a:extLst>
              </a:tr>
            </a:tbl>
          </a:graphicData>
        </a:graphic>
      </p:graphicFrame>
      <p:sp>
        <p:nvSpPr>
          <p:cNvPr id="1522" name="文本框 8"/>
          <p:cNvSpPr txBox="1"/>
          <p:nvPr/>
        </p:nvSpPr>
        <p:spPr>
          <a:xfrm>
            <a:off x="4274784" y="1900364"/>
            <a:ext cx="3642428"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ASTC与JPG的外存对应关系</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4"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525" name="文本框 15"/>
          <p:cNvSpPr txBox="1"/>
          <p:nvPr/>
        </p:nvSpPr>
        <p:spPr>
          <a:xfrm>
            <a:off x="2213125" y="700742"/>
            <a:ext cx="776574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ASTC</a:t>
            </a:r>
          </a:p>
        </p:txBody>
      </p:sp>
      <p:sp>
        <p:nvSpPr>
          <p:cNvPr id="1526"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527"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graphicFrame>
        <p:nvGraphicFramePr>
          <p:cNvPr id="1528" name="表格 14"/>
          <p:cNvGraphicFramePr/>
          <p:nvPr/>
        </p:nvGraphicFramePr>
        <p:xfrm>
          <a:off x="304800" y="2277710"/>
          <a:ext cx="5650227" cy="3412064"/>
        </p:xfrm>
        <a:graphic>
          <a:graphicData uri="http://schemas.openxmlformats.org/drawingml/2006/table">
            <a:tbl>
              <a:tblPr firstRow="1" bandRow="1">
                <a:tableStyleId>{4C3C2611-4C71-4FC5-86AE-919BDF0F9419}</a:tableStyleId>
              </a:tblPr>
              <a:tblGrid>
                <a:gridCol w="1207476">
                  <a:extLst>
                    <a:ext uri="{9D8B030D-6E8A-4147-A177-3AD203B41FA5}">
                      <a16:colId xmlns:a16="http://schemas.microsoft.com/office/drawing/2014/main" val="20000"/>
                    </a:ext>
                  </a:extLst>
                </a:gridCol>
                <a:gridCol w="1032246">
                  <a:extLst>
                    <a:ext uri="{9D8B030D-6E8A-4147-A177-3AD203B41FA5}">
                      <a16:colId xmlns:a16="http://schemas.microsoft.com/office/drawing/2014/main" val="20001"/>
                    </a:ext>
                  </a:extLst>
                </a:gridCol>
                <a:gridCol w="1136835">
                  <a:extLst>
                    <a:ext uri="{9D8B030D-6E8A-4147-A177-3AD203B41FA5}">
                      <a16:colId xmlns:a16="http://schemas.microsoft.com/office/drawing/2014/main" val="20002"/>
                    </a:ext>
                  </a:extLst>
                </a:gridCol>
                <a:gridCol w="1136835">
                  <a:extLst>
                    <a:ext uri="{9D8B030D-6E8A-4147-A177-3AD203B41FA5}">
                      <a16:colId xmlns:a16="http://schemas.microsoft.com/office/drawing/2014/main" val="20003"/>
                    </a:ext>
                  </a:extLst>
                </a:gridCol>
                <a:gridCol w="1136835">
                  <a:extLst>
                    <a:ext uri="{9D8B030D-6E8A-4147-A177-3AD203B41FA5}">
                      <a16:colId xmlns:a16="http://schemas.microsoft.com/office/drawing/2014/main" val="20004"/>
                    </a:ext>
                  </a:extLst>
                </a:gridCol>
              </a:tblGrid>
              <a:tr h="291253">
                <a:tc>
                  <a:txBody>
                    <a:bodyPr/>
                    <a:lstStyle/>
                    <a:p>
                      <a:pPr algn="l">
                        <a:defRPr sz="1400">
                          <a:solidFill>
                            <a:srgbClr val="FFFFFF"/>
                          </a:solidFill>
                          <a:latin typeface="微软雅黑"/>
                          <a:ea typeface="微软雅黑"/>
                          <a:cs typeface="微软雅黑"/>
                          <a:sym typeface="微软雅黑"/>
                        </a:defRPr>
                      </a:pPr>
                      <a:endParaRP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OpenGL ES</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纹理尺寸</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系统位数</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ASTC</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l">
                        <a:defRPr sz="1800"/>
                      </a:pPr>
                      <a:r>
                        <a:rPr sz="1400" b="1">
                          <a:solidFill>
                            <a:srgbClr val="FFFFFF"/>
                          </a:solidFill>
                          <a:latin typeface="微软雅黑"/>
                          <a:ea typeface="微软雅黑"/>
                          <a:cs typeface="微软雅黑"/>
                          <a:sym typeface="微软雅黑"/>
                        </a:rPr>
                        <a:t>iPhone</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1.1</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1024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l">
                        <a:defRPr sz="1800"/>
                      </a:pPr>
                      <a:r>
                        <a:rPr sz="1400" b="1">
                          <a:solidFill>
                            <a:srgbClr val="FFFFFF"/>
                          </a:solidFill>
                          <a:latin typeface="微软雅黑"/>
                          <a:ea typeface="微软雅黑"/>
                          <a:cs typeface="微软雅黑"/>
                          <a:sym typeface="微软雅黑"/>
                        </a:rPr>
                        <a:t>iPhone3G</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1.1</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1024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l">
                        <a:defRPr sz="1800"/>
                      </a:pPr>
                      <a:r>
                        <a:rPr sz="1400" b="1">
                          <a:solidFill>
                            <a:srgbClr val="FFFFFF"/>
                          </a:solidFill>
                          <a:latin typeface="微软雅黑"/>
                          <a:ea typeface="微软雅黑"/>
                          <a:cs typeface="微软雅黑"/>
                          <a:sym typeface="微软雅黑"/>
                        </a:rPr>
                        <a:t>iPhone3GS</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2048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3"/>
                  </a:ext>
                </a:extLst>
              </a:tr>
              <a:tr h="291253">
                <a:tc>
                  <a:txBody>
                    <a:bodyPr/>
                    <a:lstStyle/>
                    <a:p>
                      <a:pPr algn="l">
                        <a:defRPr sz="1800"/>
                      </a:pPr>
                      <a:r>
                        <a:rPr sz="1400" b="1">
                          <a:solidFill>
                            <a:srgbClr val="FFFFFF"/>
                          </a:solidFill>
                          <a:latin typeface="微软雅黑"/>
                          <a:ea typeface="微软雅黑"/>
                          <a:cs typeface="微软雅黑"/>
                          <a:sym typeface="微软雅黑"/>
                        </a:rPr>
                        <a:t>iPhone4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2048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4"/>
                  </a:ext>
                </a:extLst>
              </a:tr>
              <a:tr h="291253">
                <a:tc>
                  <a:txBody>
                    <a:bodyPr/>
                    <a:lstStyle/>
                    <a:p>
                      <a:pPr algn="l">
                        <a:defRPr sz="1800"/>
                      </a:pPr>
                      <a:r>
                        <a:rPr sz="1400" b="1">
                          <a:solidFill>
                            <a:srgbClr val="FFFFFF"/>
                          </a:solidFill>
                          <a:latin typeface="微软雅黑"/>
                          <a:ea typeface="微软雅黑"/>
                          <a:cs typeface="微软雅黑"/>
                          <a:sym typeface="微软雅黑"/>
                        </a:rPr>
                        <a:t>iPhone4S</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5"/>
                  </a:ext>
                </a:extLst>
              </a:tr>
              <a:tr h="291253">
                <a:tc>
                  <a:txBody>
                    <a:bodyPr/>
                    <a:lstStyle/>
                    <a:p>
                      <a:pPr algn="l">
                        <a:defRPr sz="1800"/>
                      </a:pPr>
                      <a:r>
                        <a:rPr sz="1400" b="1">
                          <a:solidFill>
                            <a:srgbClr val="FFFFFF"/>
                          </a:solidFill>
                          <a:latin typeface="微软雅黑"/>
                          <a:ea typeface="微软雅黑"/>
                          <a:cs typeface="微软雅黑"/>
                          <a:sym typeface="微软雅黑"/>
                        </a:rPr>
                        <a:t>iPhone5</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6"/>
                  </a:ext>
                </a:extLst>
              </a:tr>
              <a:tr h="291253">
                <a:tc>
                  <a:txBody>
                    <a:bodyPr/>
                    <a:lstStyle/>
                    <a:p>
                      <a:pPr algn="l">
                        <a:defRPr sz="1800"/>
                      </a:pPr>
                      <a:r>
                        <a:rPr sz="1400" b="1">
                          <a:solidFill>
                            <a:srgbClr val="FFFFFF"/>
                          </a:solidFill>
                          <a:latin typeface="微软雅黑"/>
                          <a:ea typeface="微软雅黑"/>
                          <a:cs typeface="微软雅黑"/>
                          <a:sym typeface="微软雅黑"/>
                        </a:rPr>
                        <a:t>iPhone5S</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7"/>
                  </a:ext>
                </a:extLst>
              </a:tr>
              <a:tr h="291253">
                <a:tc>
                  <a:txBody>
                    <a:bodyPr/>
                    <a:lstStyle/>
                    <a:p>
                      <a:pPr algn="l">
                        <a:defRPr sz="1800"/>
                      </a:pPr>
                      <a:r>
                        <a:rPr sz="1400" b="1">
                          <a:solidFill>
                            <a:srgbClr val="FFFFFF"/>
                          </a:solidFill>
                          <a:latin typeface="微软雅黑"/>
                          <a:ea typeface="微软雅黑"/>
                          <a:cs typeface="微软雅黑"/>
                          <a:sym typeface="微软雅黑"/>
                        </a:rPr>
                        <a:t>iPhone6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8"/>
                  </a:ext>
                </a:extLst>
              </a:tr>
              <a:tr h="291253">
                <a:tc>
                  <a:txBody>
                    <a:bodyPr/>
                    <a:lstStyle/>
                    <a:p>
                      <a:pPr algn="l">
                        <a:defRPr sz="1800"/>
                      </a:pPr>
                      <a:r>
                        <a:rPr sz="1400" b="1">
                          <a:solidFill>
                            <a:srgbClr val="FFFFFF"/>
                          </a:solidFill>
                          <a:latin typeface="微软雅黑"/>
                          <a:ea typeface="微软雅黑"/>
                          <a:cs typeface="微软雅黑"/>
                          <a:sym typeface="微软雅黑"/>
                        </a:rPr>
                        <a:t>iPhone6S</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9"/>
                  </a:ext>
                </a:extLst>
              </a:tr>
              <a:tr h="291253">
                <a:tc>
                  <a:txBody>
                    <a:bodyPr/>
                    <a:lstStyle/>
                    <a:p>
                      <a:pPr algn="l">
                        <a:defRPr sz="1800"/>
                      </a:pPr>
                      <a:r>
                        <a:rPr sz="1400" b="1">
                          <a:solidFill>
                            <a:srgbClr val="FFFFFF"/>
                          </a:solidFill>
                          <a:latin typeface="微软雅黑"/>
                          <a:ea typeface="微软雅黑"/>
                          <a:cs typeface="微软雅黑"/>
                          <a:sym typeface="微软雅黑"/>
                        </a:rPr>
                        <a:t>iPhone7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dirty="0">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10"/>
                  </a:ext>
                </a:extLst>
              </a:tr>
            </a:tbl>
          </a:graphicData>
        </a:graphic>
      </p:graphicFrame>
      <p:graphicFrame>
        <p:nvGraphicFramePr>
          <p:cNvPr id="1529" name="表格 24"/>
          <p:cNvGraphicFramePr/>
          <p:nvPr/>
        </p:nvGraphicFramePr>
        <p:xfrm>
          <a:off x="6236677" y="2277710"/>
          <a:ext cx="5650227" cy="3412064"/>
        </p:xfrm>
        <a:graphic>
          <a:graphicData uri="http://schemas.openxmlformats.org/drawingml/2006/table">
            <a:tbl>
              <a:tblPr firstRow="1" bandRow="1">
                <a:tableStyleId>{4C3C2611-4C71-4FC5-86AE-919BDF0F9419}</a:tableStyleId>
              </a:tblPr>
              <a:tblGrid>
                <a:gridCol w="1207476">
                  <a:extLst>
                    <a:ext uri="{9D8B030D-6E8A-4147-A177-3AD203B41FA5}">
                      <a16:colId xmlns:a16="http://schemas.microsoft.com/office/drawing/2014/main" val="20000"/>
                    </a:ext>
                  </a:extLst>
                </a:gridCol>
                <a:gridCol w="1032246">
                  <a:extLst>
                    <a:ext uri="{9D8B030D-6E8A-4147-A177-3AD203B41FA5}">
                      <a16:colId xmlns:a16="http://schemas.microsoft.com/office/drawing/2014/main" val="20001"/>
                    </a:ext>
                  </a:extLst>
                </a:gridCol>
                <a:gridCol w="1136835">
                  <a:extLst>
                    <a:ext uri="{9D8B030D-6E8A-4147-A177-3AD203B41FA5}">
                      <a16:colId xmlns:a16="http://schemas.microsoft.com/office/drawing/2014/main" val="20002"/>
                    </a:ext>
                  </a:extLst>
                </a:gridCol>
                <a:gridCol w="1136835">
                  <a:extLst>
                    <a:ext uri="{9D8B030D-6E8A-4147-A177-3AD203B41FA5}">
                      <a16:colId xmlns:a16="http://schemas.microsoft.com/office/drawing/2014/main" val="20003"/>
                    </a:ext>
                  </a:extLst>
                </a:gridCol>
                <a:gridCol w="1136835">
                  <a:extLst>
                    <a:ext uri="{9D8B030D-6E8A-4147-A177-3AD203B41FA5}">
                      <a16:colId xmlns:a16="http://schemas.microsoft.com/office/drawing/2014/main" val="20004"/>
                    </a:ext>
                  </a:extLst>
                </a:gridCol>
              </a:tblGrid>
              <a:tr h="291253">
                <a:tc>
                  <a:txBody>
                    <a:bodyPr/>
                    <a:lstStyle/>
                    <a:p>
                      <a:pPr algn="l">
                        <a:defRPr sz="1400">
                          <a:solidFill>
                            <a:srgbClr val="FFFFFF"/>
                          </a:solidFill>
                          <a:latin typeface="微软雅黑"/>
                          <a:ea typeface="微软雅黑"/>
                          <a:cs typeface="微软雅黑"/>
                          <a:sym typeface="微软雅黑"/>
                        </a:defRPr>
                      </a:pPr>
                      <a:endParaRP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OpenGL ES</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纹理尺寸</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系统位数</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ASTC</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l">
                        <a:defRPr sz="1800"/>
                      </a:pPr>
                      <a:r>
                        <a:rPr sz="1400" b="1">
                          <a:solidFill>
                            <a:srgbClr val="FFFFFF"/>
                          </a:solidFill>
                          <a:latin typeface="微软雅黑"/>
                          <a:ea typeface="微软雅黑"/>
                          <a:cs typeface="微软雅黑"/>
                          <a:sym typeface="微软雅黑"/>
                        </a:rPr>
                        <a:t>iPad</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2048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l">
                        <a:defRPr sz="1800"/>
                      </a:pPr>
                      <a:r>
                        <a:rPr sz="1400" b="1">
                          <a:solidFill>
                            <a:srgbClr val="FFFFFF"/>
                          </a:solidFill>
                          <a:latin typeface="微软雅黑"/>
                          <a:ea typeface="微软雅黑"/>
                          <a:cs typeface="微软雅黑"/>
                          <a:sym typeface="微软雅黑"/>
                        </a:rPr>
                        <a:t>iPad 2</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l">
                        <a:defRPr sz="1800"/>
                      </a:pPr>
                      <a:r>
                        <a:rPr sz="1400" b="1">
                          <a:solidFill>
                            <a:srgbClr val="FFFFFF"/>
                          </a:solidFill>
                          <a:latin typeface="微软雅黑"/>
                          <a:ea typeface="微软雅黑"/>
                          <a:cs typeface="微软雅黑"/>
                          <a:sym typeface="微软雅黑"/>
                        </a:rPr>
                        <a:t>iPad 3</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3"/>
                  </a:ext>
                </a:extLst>
              </a:tr>
              <a:tr h="291253">
                <a:tc>
                  <a:txBody>
                    <a:bodyPr/>
                    <a:lstStyle/>
                    <a:p>
                      <a:pPr algn="l">
                        <a:defRPr sz="1800"/>
                      </a:pPr>
                      <a:r>
                        <a:rPr sz="1400" b="1">
                          <a:solidFill>
                            <a:srgbClr val="FFFFFF"/>
                          </a:solidFill>
                          <a:latin typeface="微软雅黑"/>
                          <a:ea typeface="微软雅黑"/>
                          <a:cs typeface="微软雅黑"/>
                          <a:sym typeface="微软雅黑"/>
                        </a:rPr>
                        <a:t>iPad 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 </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4"/>
                  </a:ext>
                </a:extLst>
              </a:tr>
              <a:tr h="291253">
                <a:tc>
                  <a:txBody>
                    <a:bodyPr/>
                    <a:lstStyle/>
                    <a:p>
                      <a:pPr algn="l">
                        <a:defRPr sz="1800"/>
                      </a:pPr>
                      <a:r>
                        <a:rPr sz="1400" b="1">
                          <a:solidFill>
                            <a:srgbClr val="FFFFFF"/>
                          </a:solidFill>
                          <a:latin typeface="微软雅黑"/>
                          <a:ea typeface="微软雅黑"/>
                          <a:cs typeface="微软雅黑"/>
                          <a:sym typeface="微软雅黑"/>
                        </a:rPr>
                        <a:t>iPad Mini</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5"/>
                  </a:ext>
                </a:extLst>
              </a:tr>
              <a:tr h="291253">
                <a:tc>
                  <a:txBody>
                    <a:bodyPr/>
                    <a:lstStyle/>
                    <a:p>
                      <a:pPr algn="l">
                        <a:defRPr sz="1800"/>
                      </a:pPr>
                      <a:r>
                        <a:rPr sz="1400" b="1">
                          <a:solidFill>
                            <a:srgbClr val="FFFFFF"/>
                          </a:solidFill>
                          <a:latin typeface="微软雅黑"/>
                          <a:ea typeface="微软雅黑"/>
                          <a:cs typeface="微软雅黑"/>
                          <a:sym typeface="微软雅黑"/>
                        </a:rPr>
                        <a:t>iPad Air</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6"/>
                  </a:ext>
                </a:extLst>
              </a:tr>
              <a:tr h="291253">
                <a:tc>
                  <a:txBody>
                    <a:bodyPr/>
                    <a:lstStyle/>
                    <a:p>
                      <a:pPr algn="l">
                        <a:defRPr sz="1800"/>
                      </a:pPr>
                      <a:r>
                        <a:rPr sz="1400" b="1">
                          <a:solidFill>
                            <a:srgbClr val="FFFFFF"/>
                          </a:solidFill>
                          <a:latin typeface="微软雅黑"/>
                          <a:ea typeface="微软雅黑"/>
                          <a:cs typeface="微软雅黑"/>
                          <a:sym typeface="微软雅黑"/>
                        </a:rPr>
                        <a:t>iPad Mini 2</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7"/>
                  </a:ext>
                </a:extLst>
              </a:tr>
              <a:tr h="291253">
                <a:tc>
                  <a:txBody>
                    <a:bodyPr/>
                    <a:lstStyle/>
                    <a:p>
                      <a:pPr algn="l">
                        <a:defRPr sz="1800"/>
                      </a:pPr>
                      <a:r>
                        <a:rPr sz="1400" b="1">
                          <a:solidFill>
                            <a:srgbClr val="FFFFFF"/>
                          </a:solidFill>
                          <a:latin typeface="微软雅黑"/>
                          <a:ea typeface="微软雅黑"/>
                          <a:cs typeface="微软雅黑"/>
                          <a:sym typeface="微软雅黑"/>
                        </a:rPr>
                        <a:t>iPad Mini 3</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8"/>
                  </a:ext>
                </a:extLst>
              </a:tr>
              <a:tr h="291253">
                <a:tc>
                  <a:txBody>
                    <a:bodyPr/>
                    <a:lstStyle/>
                    <a:p>
                      <a:pPr algn="l">
                        <a:defRPr sz="1800"/>
                      </a:pPr>
                      <a:r>
                        <a:rPr sz="1400" b="1">
                          <a:solidFill>
                            <a:srgbClr val="FFFFFF"/>
                          </a:solidFill>
                          <a:latin typeface="微软雅黑"/>
                          <a:ea typeface="微软雅黑"/>
                          <a:cs typeface="微软雅黑"/>
                          <a:sym typeface="微软雅黑"/>
                        </a:rPr>
                        <a:t>iPad Mini 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9"/>
                  </a:ext>
                </a:extLst>
              </a:tr>
              <a:tr h="291253">
                <a:tc>
                  <a:txBody>
                    <a:bodyPr/>
                    <a:lstStyle/>
                    <a:p>
                      <a:pPr algn="l">
                        <a:defRPr sz="1800"/>
                      </a:pPr>
                      <a:r>
                        <a:rPr sz="1400" b="1">
                          <a:solidFill>
                            <a:srgbClr val="FFFFFF"/>
                          </a:solidFill>
                          <a:latin typeface="微软雅黑"/>
                          <a:ea typeface="微软雅黑"/>
                          <a:cs typeface="微软雅黑"/>
                          <a:sym typeface="微软雅黑"/>
                        </a:rPr>
                        <a:t>iPad Pro</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dirty="0">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1"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532" name="文本框 15"/>
          <p:cNvSpPr txBox="1"/>
          <p:nvPr/>
        </p:nvSpPr>
        <p:spPr>
          <a:xfrm>
            <a:off x="2213125" y="700742"/>
            <a:ext cx="776574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ASTC</a:t>
            </a:r>
          </a:p>
        </p:txBody>
      </p:sp>
      <p:sp>
        <p:nvSpPr>
          <p:cNvPr id="1533"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534"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535" name="图片 4" descr="图片 4"/>
          <p:cNvPicPr>
            <a:picLocks noChangeAspect="1"/>
          </p:cNvPicPr>
          <p:nvPr/>
        </p:nvPicPr>
        <p:blipFill>
          <a:blip r:embed="rId4">
            <a:extLst/>
          </a:blip>
          <a:stretch>
            <a:fillRect/>
          </a:stretch>
        </p:blipFill>
        <p:spPr>
          <a:xfrm>
            <a:off x="1429620" y="1339993"/>
            <a:ext cx="9918319" cy="5281185"/>
          </a:xfrm>
          <a:prstGeom prst="rect">
            <a:avLst/>
          </a:prstGeom>
          <a:ln w="12700">
            <a:miter lim="400000"/>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538" name="文本框 15"/>
          <p:cNvSpPr txBox="1"/>
          <p:nvPr/>
        </p:nvSpPr>
        <p:spPr>
          <a:xfrm>
            <a:off x="2213125" y="700742"/>
            <a:ext cx="776574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ASTC</a:t>
            </a:r>
          </a:p>
        </p:txBody>
      </p:sp>
      <p:sp>
        <p:nvSpPr>
          <p:cNvPr id="1539"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540"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541" name="图片 1" descr="图片 1"/>
          <p:cNvPicPr>
            <a:picLocks noChangeAspect="1"/>
          </p:cNvPicPr>
          <p:nvPr/>
        </p:nvPicPr>
        <p:blipFill>
          <a:blip r:embed="rId4">
            <a:extLst/>
          </a:blip>
          <a:stretch>
            <a:fillRect/>
          </a:stretch>
        </p:blipFill>
        <p:spPr>
          <a:xfrm>
            <a:off x="661786" y="1521772"/>
            <a:ext cx="10920615" cy="4526868"/>
          </a:xfrm>
          <a:prstGeom prst="rect">
            <a:avLst/>
          </a:prstGeom>
          <a:ln w="12700">
            <a:miter lim="400000"/>
          </a:ln>
        </p:spPr>
      </p:pic>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544" name="文本框 15"/>
          <p:cNvSpPr txBox="1"/>
          <p:nvPr/>
        </p:nvSpPr>
        <p:spPr>
          <a:xfrm>
            <a:off x="2213125" y="700742"/>
            <a:ext cx="776574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ASTC</a:t>
            </a:r>
          </a:p>
        </p:txBody>
      </p:sp>
      <p:sp>
        <p:nvSpPr>
          <p:cNvPr id="1545"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546"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547" name="图片 3" descr="图片 3"/>
          <p:cNvPicPr>
            <a:picLocks noChangeAspect="1"/>
          </p:cNvPicPr>
          <p:nvPr/>
        </p:nvPicPr>
        <p:blipFill>
          <a:blip r:embed="rId4">
            <a:extLst/>
          </a:blip>
          <a:stretch>
            <a:fillRect/>
          </a:stretch>
        </p:blipFill>
        <p:spPr>
          <a:xfrm>
            <a:off x="797169" y="1461095"/>
            <a:ext cx="10878762" cy="4644567"/>
          </a:xfrm>
          <a:prstGeom prst="rect">
            <a:avLst/>
          </a:prstGeom>
          <a:ln w="12700">
            <a:miter lim="400000"/>
          </a:ln>
        </p:spPr>
      </p:pic>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9"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550" name="文本框 15"/>
          <p:cNvSpPr txBox="1"/>
          <p:nvPr/>
        </p:nvSpPr>
        <p:spPr>
          <a:xfrm>
            <a:off x="2213125" y="700742"/>
            <a:ext cx="776574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ASTC</a:t>
            </a:r>
          </a:p>
        </p:txBody>
      </p:sp>
      <p:sp>
        <p:nvSpPr>
          <p:cNvPr id="1551"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552"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553" name="图片 3" descr="图片 3"/>
          <p:cNvPicPr>
            <a:picLocks noChangeAspect="1"/>
          </p:cNvPicPr>
          <p:nvPr/>
        </p:nvPicPr>
        <p:blipFill>
          <a:blip r:embed="rId4">
            <a:extLst/>
          </a:blip>
          <a:stretch>
            <a:fillRect/>
          </a:stretch>
        </p:blipFill>
        <p:spPr>
          <a:xfrm>
            <a:off x="1297604" y="1349883"/>
            <a:ext cx="9730155" cy="5027472"/>
          </a:xfrm>
          <a:prstGeom prst="rect">
            <a:avLst/>
          </a:prstGeom>
          <a:ln w="12700">
            <a:miter lim="400000"/>
          </a:ln>
        </p:spPr>
      </p:pic>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5"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556" name="文本框 15"/>
          <p:cNvSpPr txBox="1"/>
          <p:nvPr/>
        </p:nvSpPr>
        <p:spPr>
          <a:xfrm>
            <a:off x="2213125" y="700742"/>
            <a:ext cx="776574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ASTC</a:t>
            </a:r>
          </a:p>
        </p:txBody>
      </p:sp>
      <p:sp>
        <p:nvSpPr>
          <p:cNvPr id="1557"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558"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559" name="图片 1" descr="图片 1"/>
          <p:cNvPicPr>
            <a:picLocks noChangeAspect="1"/>
          </p:cNvPicPr>
          <p:nvPr/>
        </p:nvPicPr>
        <p:blipFill>
          <a:blip r:embed="rId4">
            <a:extLst/>
          </a:blip>
          <a:stretch>
            <a:fillRect/>
          </a:stretch>
        </p:blipFill>
        <p:spPr>
          <a:xfrm>
            <a:off x="873873" y="1461095"/>
            <a:ext cx="10502005" cy="4470783"/>
          </a:xfrm>
          <a:prstGeom prst="rect">
            <a:avLst/>
          </a:prstGeom>
          <a:ln w="12700">
            <a:miter lim="400000"/>
          </a:ln>
        </p:spPr>
      </p:pic>
      <p:sp>
        <p:nvSpPr>
          <p:cNvPr id="1560" name="文本框 7"/>
          <p:cNvSpPr txBox="1"/>
          <p:nvPr/>
        </p:nvSpPr>
        <p:spPr>
          <a:xfrm>
            <a:off x="5552773" y="6082977"/>
            <a:ext cx="1375566" cy="637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3600">
                <a:solidFill>
                  <a:srgbClr val="FFC800"/>
                </a:solidFill>
                <a:latin typeface="微软雅黑"/>
                <a:ea typeface="微软雅黑"/>
                <a:cs typeface="微软雅黑"/>
                <a:sym typeface="微软雅黑"/>
              </a:defRPr>
            </a:lvl1pPr>
          </a:lstStyle>
          <a:p>
            <a:r>
              <a:t>11%</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2"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563" name="文本框 15"/>
          <p:cNvSpPr txBox="1"/>
          <p:nvPr/>
        </p:nvSpPr>
        <p:spPr>
          <a:xfrm>
            <a:off x="2213125" y="700742"/>
            <a:ext cx="776574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ASTC</a:t>
            </a:r>
          </a:p>
        </p:txBody>
      </p:sp>
      <p:sp>
        <p:nvSpPr>
          <p:cNvPr id="1564"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565"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566" name="文本框 8"/>
          <p:cNvSpPr txBox="1"/>
          <p:nvPr/>
        </p:nvSpPr>
        <p:spPr>
          <a:xfrm>
            <a:off x="3810000" y="3177396"/>
            <a:ext cx="5653059" cy="726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3600">
                <a:solidFill>
                  <a:srgbClr val="FFFFFF"/>
                </a:solidFill>
                <a:latin typeface="微软雅黑"/>
                <a:ea typeface="微软雅黑"/>
                <a:cs typeface="微软雅黑"/>
                <a:sym typeface="微软雅黑"/>
              </a:defRPr>
            </a:pPr>
            <a:r>
              <a:t>不支持硬解怎么办?</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9"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290"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pic>
        <p:nvPicPr>
          <p:cNvPr id="291" name="图片 11" descr="图片 11"/>
          <p:cNvPicPr>
            <a:picLocks noChangeAspect="1"/>
          </p:cNvPicPr>
          <p:nvPr/>
        </p:nvPicPr>
        <p:blipFill>
          <a:blip r:embed="rId5">
            <a:extLst/>
          </a:blip>
          <a:stretch>
            <a:fillRect/>
          </a:stretch>
        </p:blipFill>
        <p:spPr>
          <a:xfrm>
            <a:off x="6302714" y="98602"/>
            <a:ext cx="4352381" cy="6638096"/>
          </a:xfrm>
          <a:prstGeom prst="rect">
            <a:avLst/>
          </a:prstGeom>
          <a:ln w="12700">
            <a:miter lim="400000"/>
          </a:ln>
        </p:spPr>
      </p:pic>
      <p:pic>
        <p:nvPicPr>
          <p:cNvPr id="292" name="图片 1" descr="图片 1"/>
          <p:cNvPicPr>
            <a:picLocks noChangeAspect="1"/>
          </p:cNvPicPr>
          <p:nvPr/>
        </p:nvPicPr>
        <p:blipFill>
          <a:blip r:embed="rId6">
            <a:extLst/>
          </a:blip>
          <a:stretch>
            <a:fillRect/>
          </a:stretch>
        </p:blipFill>
        <p:spPr>
          <a:xfrm>
            <a:off x="1950333" y="94342"/>
            <a:ext cx="4352381" cy="6638096"/>
          </a:xfrm>
          <a:prstGeom prst="rect">
            <a:avLst/>
          </a:prstGeom>
          <a:ln w="12700">
            <a:miter lim="400000"/>
          </a:ln>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8"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569" name="文本框 15"/>
          <p:cNvSpPr txBox="1"/>
          <p:nvPr/>
        </p:nvSpPr>
        <p:spPr>
          <a:xfrm>
            <a:off x="2213125" y="700742"/>
            <a:ext cx="776574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ASTC</a:t>
            </a:r>
          </a:p>
        </p:txBody>
      </p:sp>
      <p:sp>
        <p:nvSpPr>
          <p:cNvPr id="1570"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571"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572" name="文本框 8"/>
          <p:cNvSpPr txBox="1"/>
          <p:nvPr/>
        </p:nvSpPr>
        <p:spPr>
          <a:xfrm>
            <a:off x="1509740" y="1461094"/>
            <a:ext cx="7528753" cy="4892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3600">
                <a:solidFill>
                  <a:srgbClr val="FFFFFF"/>
                </a:solidFill>
                <a:latin typeface="微软雅黑"/>
                <a:ea typeface="微软雅黑"/>
                <a:cs typeface="微软雅黑"/>
                <a:sym typeface="微软雅黑"/>
              </a:defRPr>
            </a:pPr>
            <a:r>
              <a:t>软解方案</a:t>
            </a:r>
          </a:p>
          <a:p>
            <a:pPr marL="742950" lvl="1" indent="-285750">
              <a:buSzPct val="100000"/>
              <a:buFont typeface="Arial"/>
              <a:buChar char="•"/>
              <a:defRPr sz="2800">
                <a:solidFill>
                  <a:srgbClr val="FFFFFF"/>
                </a:solidFill>
                <a:latin typeface="微软雅黑"/>
                <a:ea typeface="微软雅黑"/>
                <a:cs typeface="微软雅黑"/>
                <a:sym typeface="微软雅黑"/>
              </a:defRPr>
            </a:pPr>
            <a:r>
              <a:t>内存问题</a:t>
            </a:r>
          </a:p>
          <a:p>
            <a:pPr lvl="1">
              <a:defRPr sz="2400">
                <a:solidFill>
                  <a:srgbClr val="FFFFFF"/>
                </a:solidFill>
                <a:latin typeface="微软雅黑"/>
                <a:ea typeface="微软雅黑"/>
                <a:cs typeface="微软雅黑"/>
                <a:sym typeface="微软雅黑"/>
              </a:defRPr>
            </a:pPr>
            <a:r>
              <a:t> 	实时缩放到宽高1/2</a:t>
            </a:r>
          </a:p>
          <a:p>
            <a:pPr lvl="1">
              <a:defRPr sz="2400">
                <a:solidFill>
                  <a:srgbClr val="FFFFFF"/>
                </a:solidFill>
                <a:latin typeface="微软雅黑"/>
                <a:ea typeface="微软雅黑"/>
                <a:cs typeface="微软雅黑"/>
                <a:sym typeface="微软雅黑"/>
              </a:defRPr>
            </a:pPr>
            <a:endParaRPr/>
          </a:p>
          <a:p>
            <a:pPr lvl="1">
              <a:defRPr sz="2400">
                <a:solidFill>
                  <a:srgbClr val="FFFFFF"/>
                </a:solidFill>
                <a:latin typeface="微软雅黑"/>
                <a:ea typeface="微软雅黑"/>
                <a:cs typeface="微软雅黑"/>
                <a:sym typeface="微软雅黑"/>
              </a:defRPr>
            </a:pPr>
            <a:r>
              <a:t> 	实时转换成RGBA4444</a:t>
            </a:r>
          </a:p>
          <a:p>
            <a:pPr lvl="1">
              <a:defRPr sz="2400">
                <a:solidFill>
                  <a:srgbClr val="FFFFFF"/>
                </a:solidFill>
                <a:latin typeface="微软雅黑"/>
                <a:ea typeface="微软雅黑"/>
                <a:cs typeface="微软雅黑"/>
                <a:sym typeface="微软雅黑"/>
              </a:defRPr>
            </a:pPr>
            <a:endParaRPr/>
          </a:p>
          <a:p>
            <a:pPr lvl="1">
              <a:defRPr sz="2400">
                <a:solidFill>
                  <a:srgbClr val="FFFFFF"/>
                </a:solidFill>
                <a:latin typeface="微软雅黑"/>
                <a:ea typeface="微软雅黑"/>
                <a:cs typeface="微软雅黑"/>
                <a:sym typeface="微软雅黑"/>
              </a:defRPr>
            </a:pPr>
            <a:r>
              <a:t>	12.5%内存</a:t>
            </a:r>
          </a:p>
          <a:p>
            <a:pPr lvl="1">
              <a:defRPr sz="2400">
                <a:solidFill>
                  <a:srgbClr val="FFFFFF"/>
                </a:solidFill>
                <a:latin typeface="微软雅黑"/>
                <a:ea typeface="微软雅黑"/>
                <a:cs typeface="微软雅黑"/>
                <a:sym typeface="微软雅黑"/>
              </a:defRPr>
            </a:pPr>
            <a:endParaRPr/>
          </a:p>
          <a:p>
            <a:pPr marL="742950" lvl="1" indent="-285750">
              <a:buSzPct val="100000"/>
              <a:buFont typeface="Arial"/>
              <a:buChar char="•"/>
              <a:defRPr sz="2800">
                <a:solidFill>
                  <a:srgbClr val="FFFFFF"/>
                </a:solidFill>
                <a:latin typeface="微软雅黑"/>
                <a:ea typeface="微软雅黑"/>
                <a:cs typeface="微软雅黑"/>
                <a:sym typeface="微软雅黑"/>
              </a:defRPr>
            </a:pPr>
            <a:r>
              <a:t>效率问题</a:t>
            </a:r>
          </a:p>
          <a:p>
            <a:pPr lvl="1">
              <a:defRPr sz="2400">
                <a:solidFill>
                  <a:srgbClr val="FFFFFF"/>
                </a:solidFill>
                <a:latin typeface="微软雅黑"/>
                <a:ea typeface="微软雅黑"/>
                <a:cs typeface="微软雅黑"/>
                <a:sym typeface="微软雅黑"/>
              </a:defRPr>
            </a:pPr>
            <a:r>
              <a:t>	欺骗寄存器, 汇编</a:t>
            </a:r>
          </a:p>
        </p:txBody>
      </p:sp>
      <p:sp>
        <p:nvSpPr>
          <p:cNvPr id="1573" name="文本框 6"/>
          <p:cNvSpPr txBox="1"/>
          <p:nvPr/>
        </p:nvSpPr>
        <p:spPr>
          <a:xfrm>
            <a:off x="5941064" y="1461095"/>
            <a:ext cx="7528752" cy="1399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800">
                <a:solidFill>
                  <a:srgbClr val="FFFFFF"/>
                </a:solidFill>
                <a:latin typeface="微软雅黑"/>
                <a:ea typeface="微软雅黑"/>
                <a:cs typeface="微软雅黑"/>
                <a:sym typeface="微软雅黑"/>
              </a:defRPr>
            </a:pPr>
            <a:endParaRPr/>
          </a:p>
          <a:p>
            <a:pPr marL="742950" lvl="1" indent="-285750">
              <a:buSzPct val="100000"/>
              <a:buFont typeface="Arial"/>
              <a:buChar char="•"/>
              <a:defRPr sz="2800">
                <a:solidFill>
                  <a:srgbClr val="FFFFFF"/>
                </a:solidFill>
                <a:latin typeface="微软雅黑"/>
                <a:ea typeface="微软雅黑"/>
                <a:cs typeface="微软雅黑"/>
                <a:sym typeface="微软雅黑"/>
              </a:defRPr>
            </a:pPr>
            <a:r>
              <a:t>效果问题</a:t>
            </a:r>
          </a:p>
          <a:p>
            <a:pPr lvl="1">
              <a:defRPr sz="2400">
                <a:solidFill>
                  <a:srgbClr val="FFFFFF"/>
                </a:solidFill>
                <a:latin typeface="微软雅黑"/>
                <a:ea typeface="微软雅黑"/>
                <a:cs typeface="微软雅黑"/>
                <a:sym typeface="微软雅黑"/>
              </a:defRPr>
            </a:pPr>
            <a:r>
              <a:t> 	</a:t>
            </a:r>
          </a:p>
        </p:txBody>
      </p:sp>
      <p:pic>
        <p:nvPicPr>
          <p:cNvPr id="1574" name="图片 1" descr="图片 1"/>
          <p:cNvPicPr>
            <a:picLocks noChangeAspect="1"/>
          </p:cNvPicPr>
          <p:nvPr/>
        </p:nvPicPr>
        <p:blipFill>
          <a:blip r:embed="rId4">
            <a:extLst/>
          </a:blip>
          <a:stretch>
            <a:fillRect/>
          </a:stretch>
        </p:blipFill>
        <p:spPr>
          <a:xfrm>
            <a:off x="6768327" y="2625807"/>
            <a:ext cx="1304763" cy="106666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1574"/>
                                        </p:tgtEl>
                                        <p:attrNameLst>
                                          <p:attrName>style.visibility</p:attrName>
                                        </p:attrNameLst>
                                      </p:cBhvr>
                                      <p:to>
                                        <p:strVal val="visible"/>
                                      </p:to>
                                    </p:set>
                                    <p:anim calcmode="lin" valueType="num">
                                      <p:cBhvr>
                                        <p:cTn id="7" dur="1000" fill="hold"/>
                                        <p:tgtEl>
                                          <p:spTgt spid="1574"/>
                                        </p:tgtEl>
                                        <p:attrNameLst>
                                          <p:attrName>ppt_x</p:attrName>
                                        </p:attrNameLst>
                                      </p:cBhvr>
                                      <p:tavLst>
                                        <p:tav tm="0">
                                          <p:val>
                                            <p:strVal val="#ppt_x"/>
                                          </p:val>
                                        </p:tav>
                                        <p:tav tm="100000">
                                          <p:val>
                                            <p:strVal val="#ppt_x"/>
                                          </p:val>
                                        </p:tav>
                                      </p:tavLst>
                                    </p:anim>
                                    <p:anim calcmode="lin" valueType="num">
                                      <p:cBhvr>
                                        <p:cTn id="8" dur="1000" fill="hold"/>
                                        <p:tgtEl>
                                          <p:spTgt spid="15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4" grpId="1" animBg="1" advAuto="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577" name="文本框 15"/>
          <p:cNvSpPr txBox="1"/>
          <p:nvPr/>
        </p:nvSpPr>
        <p:spPr>
          <a:xfrm>
            <a:off x="2213125" y="700742"/>
            <a:ext cx="776574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ASTC</a:t>
            </a:r>
          </a:p>
        </p:txBody>
      </p:sp>
      <p:sp>
        <p:nvSpPr>
          <p:cNvPr id="1578"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579"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580" name="矩形 2"/>
          <p:cNvSpPr/>
          <p:nvPr/>
        </p:nvSpPr>
        <p:spPr>
          <a:xfrm>
            <a:off x="1324121" y="2366747"/>
            <a:ext cx="668216" cy="668215"/>
          </a:xfrm>
          <a:prstGeom prst="rect">
            <a:avLst/>
          </a:prstGeom>
          <a:solidFill>
            <a:srgbClr val="00B0F0"/>
          </a:solidFill>
          <a:ln w="12700">
            <a:solidFill>
              <a:srgbClr val="BA8C00"/>
            </a:solidFill>
            <a:miter/>
          </a:ln>
        </p:spPr>
        <p:txBody>
          <a:bodyPr lIns="45719" rIns="45719" anchor="ctr"/>
          <a:lstStyle/>
          <a:p>
            <a:pPr algn="ctr">
              <a:defRPr>
                <a:solidFill>
                  <a:srgbClr val="FFFFFF"/>
                </a:solidFill>
              </a:defRPr>
            </a:pPr>
            <a:endParaRPr/>
          </a:p>
        </p:txBody>
      </p:sp>
      <p:sp>
        <p:nvSpPr>
          <p:cNvPr id="1581" name="矩形 9"/>
          <p:cNvSpPr/>
          <p:nvPr/>
        </p:nvSpPr>
        <p:spPr>
          <a:xfrm>
            <a:off x="2097845" y="2366747"/>
            <a:ext cx="668215"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82" name="矩形 10"/>
          <p:cNvSpPr/>
          <p:nvPr/>
        </p:nvSpPr>
        <p:spPr>
          <a:xfrm>
            <a:off x="1324121" y="3128747"/>
            <a:ext cx="668216"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83" name="矩形 11"/>
          <p:cNvSpPr/>
          <p:nvPr/>
        </p:nvSpPr>
        <p:spPr>
          <a:xfrm>
            <a:off x="2097845" y="3128747"/>
            <a:ext cx="668215"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84" name="矩形 12"/>
          <p:cNvSpPr/>
          <p:nvPr/>
        </p:nvSpPr>
        <p:spPr>
          <a:xfrm>
            <a:off x="2859845" y="2366747"/>
            <a:ext cx="668215" cy="668215"/>
          </a:xfrm>
          <a:prstGeom prst="rect">
            <a:avLst/>
          </a:prstGeom>
          <a:solidFill>
            <a:srgbClr val="00B0F0"/>
          </a:solidFill>
          <a:ln w="12700">
            <a:solidFill>
              <a:srgbClr val="BA8C00"/>
            </a:solidFill>
            <a:miter/>
          </a:ln>
        </p:spPr>
        <p:txBody>
          <a:bodyPr lIns="45719" rIns="45719" anchor="ctr"/>
          <a:lstStyle/>
          <a:p>
            <a:pPr algn="ctr">
              <a:defRPr>
                <a:solidFill>
                  <a:srgbClr val="FFFFFF"/>
                </a:solidFill>
              </a:defRPr>
            </a:pPr>
            <a:endParaRPr/>
          </a:p>
        </p:txBody>
      </p:sp>
      <p:sp>
        <p:nvSpPr>
          <p:cNvPr id="1585" name="矩形 13"/>
          <p:cNvSpPr/>
          <p:nvPr/>
        </p:nvSpPr>
        <p:spPr>
          <a:xfrm>
            <a:off x="3633568" y="2366747"/>
            <a:ext cx="668216"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86" name="矩形 14"/>
          <p:cNvSpPr/>
          <p:nvPr/>
        </p:nvSpPr>
        <p:spPr>
          <a:xfrm>
            <a:off x="2859845" y="3128747"/>
            <a:ext cx="668215"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87" name="矩形 17"/>
          <p:cNvSpPr/>
          <p:nvPr/>
        </p:nvSpPr>
        <p:spPr>
          <a:xfrm>
            <a:off x="3633568" y="3128747"/>
            <a:ext cx="668216"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88" name="矩形 19"/>
          <p:cNvSpPr/>
          <p:nvPr/>
        </p:nvSpPr>
        <p:spPr>
          <a:xfrm>
            <a:off x="1324121" y="3890747"/>
            <a:ext cx="668216" cy="668215"/>
          </a:xfrm>
          <a:prstGeom prst="rect">
            <a:avLst/>
          </a:prstGeom>
          <a:solidFill>
            <a:srgbClr val="00B0F0"/>
          </a:solidFill>
          <a:ln w="12700">
            <a:solidFill>
              <a:srgbClr val="BA8C00"/>
            </a:solidFill>
            <a:miter/>
          </a:ln>
        </p:spPr>
        <p:txBody>
          <a:bodyPr lIns="45719" rIns="45719" anchor="ctr"/>
          <a:lstStyle/>
          <a:p>
            <a:pPr algn="ctr">
              <a:defRPr>
                <a:solidFill>
                  <a:srgbClr val="FFFFFF"/>
                </a:solidFill>
              </a:defRPr>
            </a:pPr>
            <a:endParaRPr/>
          </a:p>
        </p:txBody>
      </p:sp>
      <p:sp>
        <p:nvSpPr>
          <p:cNvPr id="1589" name="矩形 20"/>
          <p:cNvSpPr/>
          <p:nvPr/>
        </p:nvSpPr>
        <p:spPr>
          <a:xfrm>
            <a:off x="2097845" y="3890747"/>
            <a:ext cx="668215"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90" name="矩形 22"/>
          <p:cNvSpPr/>
          <p:nvPr/>
        </p:nvSpPr>
        <p:spPr>
          <a:xfrm>
            <a:off x="1324121" y="4652747"/>
            <a:ext cx="668216"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91" name="矩形 23"/>
          <p:cNvSpPr/>
          <p:nvPr/>
        </p:nvSpPr>
        <p:spPr>
          <a:xfrm>
            <a:off x="2097845" y="4652747"/>
            <a:ext cx="668215"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92" name="矩形 24"/>
          <p:cNvSpPr/>
          <p:nvPr/>
        </p:nvSpPr>
        <p:spPr>
          <a:xfrm>
            <a:off x="2859845" y="3890747"/>
            <a:ext cx="668215" cy="668215"/>
          </a:xfrm>
          <a:prstGeom prst="rect">
            <a:avLst/>
          </a:prstGeom>
          <a:solidFill>
            <a:srgbClr val="00B0F0"/>
          </a:solidFill>
          <a:ln w="12700">
            <a:solidFill>
              <a:srgbClr val="BA8C00"/>
            </a:solidFill>
            <a:miter/>
          </a:ln>
        </p:spPr>
        <p:txBody>
          <a:bodyPr lIns="45719" rIns="45719" anchor="ctr"/>
          <a:lstStyle/>
          <a:p>
            <a:pPr algn="ctr">
              <a:defRPr>
                <a:solidFill>
                  <a:srgbClr val="FFFFFF"/>
                </a:solidFill>
              </a:defRPr>
            </a:pPr>
            <a:endParaRPr/>
          </a:p>
        </p:txBody>
      </p:sp>
      <p:sp>
        <p:nvSpPr>
          <p:cNvPr id="1593" name="矩形 25"/>
          <p:cNvSpPr/>
          <p:nvPr/>
        </p:nvSpPr>
        <p:spPr>
          <a:xfrm>
            <a:off x="3633568" y="3890747"/>
            <a:ext cx="668216"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94" name="矩形 26"/>
          <p:cNvSpPr/>
          <p:nvPr/>
        </p:nvSpPr>
        <p:spPr>
          <a:xfrm>
            <a:off x="2859845" y="4652747"/>
            <a:ext cx="668215"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595" name="矩形 27"/>
          <p:cNvSpPr/>
          <p:nvPr/>
        </p:nvSpPr>
        <p:spPr>
          <a:xfrm>
            <a:off x="3633568" y="4652747"/>
            <a:ext cx="668216" cy="668215"/>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grpSp>
        <p:nvGrpSpPr>
          <p:cNvPr id="1598" name="矩形 28"/>
          <p:cNvGrpSpPr/>
          <p:nvPr/>
        </p:nvGrpSpPr>
        <p:grpSpPr>
          <a:xfrm>
            <a:off x="5860193" y="3034962"/>
            <a:ext cx="668216" cy="668216"/>
            <a:chOff x="0" y="0"/>
            <a:chExt cx="668214" cy="668214"/>
          </a:xfrm>
        </p:grpSpPr>
        <p:sp>
          <p:nvSpPr>
            <p:cNvPr id="1596" name="正方形"/>
            <p:cNvSpPr/>
            <p:nvPr/>
          </p:nvSpPr>
          <p:spPr>
            <a:xfrm>
              <a:off x="0" y="0"/>
              <a:ext cx="668215" cy="668215"/>
            </a:xfrm>
            <a:prstGeom prst="rect">
              <a:avLst/>
            </a:prstGeom>
            <a:solidFill>
              <a:srgbClr val="00B0F0"/>
            </a:solidFill>
            <a:ln w="12700" cap="flat">
              <a:solidFill>
                <a:srgbClr val="BA8C00"/>
              </a:solidFill>
              <a:prstDash val="solid"/>
              <a:miter lim="800000"/>
            </a:ln>
            <a:effectLst/>
          </p:spPr>
          <p:txBody>
            <a:bodyPr wrap="square" lIns="45719" tIns="45719" rIns="45719" bIns="45719" numCol="1" anchor="ctr">
              <a:noAutofit/>
            </a:bodyPr>
            <a:lstStyle/>
            <a:p>
              <a:pPr algn="ctr">
                <a:defRPr sz="2800">
                  <a:solidFill>
                    <a:srgbClr val="FFFFFF"/>
                  </a:solidFill>
                  <a:latin typeface="微软雅黑"/>
                  <a:ea typeface="微软雅黑"/>
                  <a:cs typeface="微软雅黑"/>
                  <a:sym typeface="微软雅黑"/>
                </a:defRPr>
              </a:pPr>
              <a:endParaRPr/>
            </a:p>
          </p:txBody>
        </p:sp>
        <p:sp>
          <p:nvSpPr>
            <p:cNvPr id="1597" name="32"/>
            <p:cNvSpPr txBox="1"/>
            <p:nvPr/>
          </p:nvSpPr>
          <p:spPr>
            <a:xfrm>
              <a:off x="0" y="72487"/>
              <a:ext cx="668215"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微软雅黑"/>
                  <a:ea typeface="微软雅黑"/>
                  <a:cs typeface="微软雅黑"/>
                  <a:sym typeface="微软雅黑"/>
                </a:defRPr>
              </a:lvl1pPr>
            </a:lstStyle>
            <a:p>
              <a:r>
                <a:t>32</a:t>
              </a:r>
            </a:p>
          </p:txBody>
        </p:sp>
      </p:grpSp>
      <p:grpSp>
        <p:nvGrpSpPr>
          <p:cNvPr id="1601" name="矩形 29"/>
          <p:cNvGrpSpPr/>
          <p:nvPr/>
        </p:nvGrpSpPr>
        <p:grpSpPr>
          <a:xfrm>
            <a:off x="6633916" y="3034962"/>
            <a:ext cx="668215" cy="668216"/>
            <a:chOff x="0" y="0"/>
            <a:chExt cx="668214" cy="668214"/>
          </a:xfrm>
        </p:grpSpPr>
        <p:sp>
          <p:nvSpPr>
            <p:cNvPr id="1599" name="正方形"/>
            <p:cNvSpPr/>
            <p:nvPr/>
          </p:nvSpPr>
          <p:spPr>
            <a:xfrm>
              <a:off x="0" y="0"/>
              <a:ext cx="668215" cy="668215"/>
            </a:xfrm>
            <a:prstGeom prst="rect">
              <a:avLst/>
            </a:prstGeom>
            <a:solidFill>
              <a:srgbClr val="00B0F0"/>
            </a:solidFill>
            <a:ln w="12700" cap="flat">
              <a:solidFill>
                <a:srgbClr val="BA8C00"/>
              </a:solidFill>
              <a:prstDash val="solid"/>
              <a:miter lim="800000"/>
            </a:ln>
            <a:effectLst/>
          </p:spPr>
          <p:txBody>
            <a:bodyPr wrap="square" lIns="45719" tIns="45719" rIns="45719" bIns="45719" numCol="1" anchor="ctr">
              <a:noAutofit/>
            </a:bodyPr>
            <a:lstStyle/>
            <a:p>
              <a:pPr algn="ctr">
                <a:defRPr sz="2800">
                  <a:solidFill>
                    <a:srgbClr val="FFFFFF"/>
                  </a:solidFill>
                  <a:latin typeface="微软雅黑"/>
                  <a:ea typeface="微软雅黑"/>
                  <a:cs typeface="微软雅黑"/>
                  <a:sym typeface="微软雅黑"/>
                </a:defRPr>
              </a:pPr>
              <a:endParaRPr/>
            </a:p>
          </p:txBody>
        </p:sp>
        <p:sp>
          <p:nvSpPr>
            <p:cNvPr id="1600" name="32"/>
            <p:cNvSpPr txBox="1"/>
            <p:nvPr/>
          </p:nvSpPr>
          <p:spPr>
            <a:xfrm>
              <a:off x="0" y="72487"/>
              <a:ext cx="668215"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微软雅黑"/>
                  <a:ea typeface="微软雅黑"/>
                  <a:cs typeface="微软雅黑"/>
                  <a:sym typeface="微软雅黑"/>
                </a:defRPr>
              </a:lvl1pPr>
            </a:lstStyle>
            <a:p>
              <a:r>
                <a:t>32</a:t>
              </a:r>
            </a:p>
          </p:txBody>
        </p:sp>
      </p:grpSp>
      <p:grpSp>
        <p:nvGrpSpPr>
          <p:cNvPr id="1604" name="矩形 30"/>
          <p:cNvGrpSpPr/>
          <p:nvPr/>
        </p:nvGrpSpPr>
        <p:grpSpPr>
          <a:xfrm>
            <a:off x="5860193" y="3796962"/>
            <a:ext cx="668216" cy="668216"/>
            <a:chOff x="0" y="0"/>
            <a:chExt cx="668214" cy="668214"/>
          </a:xfrm>
        </p:grpSpPr>
        <p:sp>
          <p:nvSpPr>
            <p:cNvPr id="1602" name="正方形"/>
            <p:cNvSpPr/>
            <p:nvPr/>
          </p:nvSpPr>
          <p:spPr>
            <a:xfrm>
              <a:off x="0" y="0"/>
              <a:ext cx="668215" cy="668215"/>
            </a:xfrm>
            <a:prstGeom prst="rect">
              <a:avLst/>
            </a:prstGeom>
            <a:solidFill>
              <a:srgbClr val="00B0F0"/>
            </a:solidFill>
            <a:ln w="12700" cap="flat">
              <a:solidFill>
                <a:srgbClr val="BA8C00"/>
              </a:solidFill>
              <a:prstDash val="solid"/>
              <a:miter lim="800000"/>
            </a:ln>
            <a:effectLst/>
          </p:spPr>
          <p:txBody>
            <a:bodyPr wrap="square" lIns="45719" tIns="45719" rIns="45719" bIns="45719" numCol="1" anchor="ctr">
              <a:noAutofit/>
            </a:bodyPr>
            <a:lstStyle/>
            <a:p>
              <a:pPr algn="ctr">
                <a:defRPr sz="2800">
                  <a:solidFill>
                    <a:srgbClr val="FFFFFF"/>
                  </a:solidFill>
                  <a:latin typeface="微软雅黑"/>
                  <a:ea typeface="微软雅黑"/>
                  <a:cs typeface="微软雅黑"/>
                  <a:sym typeface="微软雅黑"/>
                </a:defRPr>
              </a:pPr>
              <a:endParaRPr/>
            </a:p>
          </p:txBody>
        </p:sp>
        <p:sp>
          <p:nvSpPr>
            <p:cNvPr id="1603" name="32"/>
            <p:cNvSpPr txBox="1"/>
            <p:nvPr/>
          </p:nvSpPr>
          <p:spPr>
            <a:xfrm>
              <a:off x="0" y="72487"/>
              <a:ext cx="668215"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微软雅黑"/>
                  <a:ea typeface="微软雅黑"/>
                  <a:cs typeface="微软雅黑"/>
                  <a:sym typeface="微软雅黑"/>
                </a:defRPr>
              </a:lvl1pPr>
            </a:lstStyle>
            <a:p>
              <a:r>
                <a:t>32</a:t>
              </a:r>
            </a:p>
          </p:txBody>
        </p:sp>
      </p:grpSp>
      <p:grpSp>
        <p:nvGrpSpPr>
          <p:cNvPr id="1607" name="矩形 31"/>
          <p:cNvGrpSpPr/>
          <p:nvPr/>
        </p:nvGrpSpPr>
        <p:grpSpPr>
          <a:xfrm>
            <a:off x="6633916" y="3796962"/>
            <a:ext cx="668215" cy="668216"/>
            <a:chOff x="0" y="0"/>
            <a:chExt cx="668214" cy="668214"/>
          </a:xfrm>
        </p:grpSpPr>
        <p:sp>
          <p:nvSpPr>
            <p:cNvPr id="1605" name="正方形"/>
            <p:cNvSpPr/>
            <p:nvPr/>
          </p:nvSpPr>
          <p:spPr>
            <a:xfrm>
              <a:off x="0" y="0"/>
              <a:ext cx="668215" cy="668215"/>
            </a:xfrm>
            <a:prstGeom prst="rect">
              <a:avLst/>
            </a:prstGeom>
            <a:solidFill>
              <a:srgbClr val="00B0F0"/>
            </a:solidFill>
            <a:ln w="12700" cap="flat">
              <a:solidFill>
                <a:srgbClr val="BA8C00"/>
              </a:solidFill>
              <a:prstDash val="solid"/>
              <a:miter lim="800000"/>
            </a:ln>
            <a:effectLst/>
          </p:spPr>
          <p:txBody>
            <a:bodyPr wrap="square" lIns="45719" tIns="45719" rIns="45719" bIns="45719" numCol="1" anchor="ctr">
              <a:noAutofit/>
            </a:bodyPr>
            <a:lstStyle/>
            <a:p>
              <a:pPr algn="ctr">
                <a:defRPr sz="2800">
                  <a:solidFill>
                    <a:srgbClr val="FFFFFF"/>
                  </a:solidFill>
                  <a:latin typeface="微软雅黑"/>
                  <a:ea typeface="微软雅黑"/>
                  <a:cs typeface="微软雅黑"/>
                  <a:sym typeface="微软雅黑"/>
                </a:defRPr>
              </a:pPr>
              <a:endParaRPr/>
            </a:p>
          </p:txBody>
        </p:sp>
        <p:sp>
          <p:nvSpPr>
            <p:cNvPr id="1606" name="32"/>
            <p:cNvSpPr txBox="1"/>
            <p:nvPr/>
          </p:nvSpPr>
          <p:spPr>
            <a:xfrm>
              <a:off x="0" y="72487"/>
              <a:ext cx="668215"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FFFF"/>
                  </a:solidFill>
                  <a:latin typeface="微软雅黑"/>
                  <a:ea typeface="微软雅黑"/>
                  <a:cs typeface="微软雅黑"/>
                  <a:sym typeface="微软雅黑"/>
                </a:defRPr>
              </a:lvl1pPr>
            </a:lstStyle>
            <a:p>
              <a:r>
                <a:t>32</a:t>
              </a:r>
            </a:p>
          </p:txBody>
        </p:sp>
      </p:grpSp>
      <p:sp>
        <p:nvSpPr>
          <p:cNvPr id="1608" name="右箭头 1"/>
          <p:cNvSpPr/>
          <p:nvPr/>
        </p:nvSpPr>
        <p:spPr>
          <a:xfrm>
            <a:off x="4560277" y="3511212"/>
            <a:ext cx="1062991" cy="571501"/>
          </a:xfrm>
          <a:prstGeom prst="rightArrow">
            <a:avLst>
              <a:gd name="adj1" fmla="val 50000"/>
              <a:gd name="adj2" fmla="val 50000"/>
            </a:avLst>
          </a:prstGeom>
          <a:solidFill>
            <a:schemeClr val="accent1"/>
          </a:solidFill>
          <a:ln w="12700">
            <a:solidFill>
              <a:srgbClr val="42719B"/>
            </a:solidFill>
            <a:miter/>
          </a:ln>
        </p:spPr>
        <p:txBody>
          <a:bodyPr lIns="45719" rIns="45719" anchor="ctr"/>
          <a:lstStyle/>
          <a:p>
            <a:pPr algn="ctr">
              <a:defRPr>
                <a:solidFill>
                  <a:srgbClr val="FFFFFF"/>
                </a:solidFill>
              </a:defRPr>
            </a:pPr>
            <a:endParaRPr/>
          </a:p>
        </p:txBody>
      </p:sp>
      <p:grpSp>
        <p:nvGrpSpPr>
          <p:cNvPr id="1611" name="矩形 48"/>
          <p:cNvGrpSpPr/>
          <p:nvPr/>
        </p:nvGrpSpPr>
        <p:grpSpPr>
          <a:xfrm>
            <a:off x="9057675" y="3034962"/>
            <a:ext cx="668216" cy="668216"/>
            <a:chOff x="0" y="0"/>
            <a:chExt cx="668214" cy="668214"/>
          </a:xfrm>
        </p:grpSpPr>
        <p:sp>
          <p:nvSpPr>
            <p:cNvPr id="1609" name="正方形"/>
            <p:cNvSpPr/>
            <p:nvPr/>
          </p:nvSpPr>
          <p:spPr>
            <a:xfrm>
              <a:off x="0" y="0"/>
              <a:ext cx="668215" cy="668215"/>
            </a:xfrm>
            <a:prstGeom prst="rect">
              <a:avLst/>
            </a:prstGeom>
            <a:solidFill>
              <a:srgbClr val="BDD7EE"/>
            </a:solidFill>
            <a:ln w="12700" cap="flat">
              <a:solidFill>
                <a:srgbClr val="BA8C00"/>
              </a:solidFill>
              <a:prstDash val="solid"/>
              <a:miter lim="800000"/>
            </a:ln>
            <a:effectLst/>
          </p:spPr>
          <p:txBody>
            <a:bodyPr wrap="square" lIns="45719" tIns="45719" rIns="45719" bIns="45719" numCol="1" anchor="ctr">
              <a:noAutofit/>
            </a:bodyPr>
            <a:lstStyle/>
            <a:p>
              <a:pPr algn="ctr">
                <a:defRPr sz="2800">
                  <a:latin typeface="微软雅黑"/>
                  <a:ea typeface="微软雅黑"/>
                  <a:cs typeface="微软雅黑"/>
                  <a:sym typeface="微软雅黑"/>
                </a:defRPr>
              </a:pPr>
              <a:endParaRPr/>
            </a:p>
          </p:txBody>
        </p:sp>
        <p:sp>
          <p:nvSpPr>
            <p:cNvPr id="1610" name="16"/>
            <p:cNvSpPr txBox="1"/>
            <p:nvPr/>
          </p:nvSpPr>
          <p:spPr>
            <a:xfrm>
              <a:off x="0" y="72487"/>
              <a:ext cx="668215"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latin typeface="微软雅黑"/>
                  <a:ea typeface="微软雅黑"/>
                  <a:cs typeface="微软雅黑"/>
                  <a:sym typeface="微软雅黑"/>
                </a:defRPr>
              </a:lvl1pPr>
            </a:lstStyle>
            <a:p>
              <a:r>
                <a:t>16</a:t>
              </a:r>
            </a:p>
          </p:txBody>
        </p:sp>
      </p:grpSp>
      <p:grpSp>
        <p:nvGrpSpPr>
          <p:cNvPr id="1614" name="矩形 52"/>
          <p:cNvGrpSpPr/>
          <p:nvPr/>
        </p:nvGrpSpPr>
        <p:grpSpPr>
          <a:xfrm>
            <a:off x="9831398" y="3034962"/>
            <a:ext cx="668216" cy="668216"/>
            <a:chOff x="0" y="0"/>
            <a:chExt cx="668214" cy="668214"/>
          </a:xfrm>
        </p:grpSpPr>
        <p:sp>
          <p:nvSpPr>
            <p:cNvPr id="1612" name="正方形"/>
            <p:cNvSpPr/>
            <p:nvPr/>
          </p:nvSpPr>
          <p:spPr>
            <a:xfrm>
              <a:off x="0" y="0"/>
              <a:ext cx="668215" cy="668215"/>
            </a:xfrm>
            <a:prstGeom prst="rect">
              <a:avLst/>
            </a:prstGeom>
            <a:solidFill>
              <a:srgbClr val="BDD7EE"/>
            </a:solidFill>
            <a:ln w="12700" cap="flat">
              <a:solidFill>
                <a:srgbClr val="BA8C00"/>
              </a:solidFill>
              <a:prstDash val="solid"/>
              <a:miter lim="800000"/>
            </a:ln>
            <a:effectLst/>
          </p:spPr>
          <p:txBody>
            <a:bodyPr wrap="square" lIns="45719" tIns="45719" rIns="45719" bIns="45719" numCol="1" anchor="ctr">
              <a:noAutofit/>
            </a:bodyPr>
            <a:lstStyle/>
            <a:p>
              <a:pPr algn="ctr">
                <a:defRPr sz="2800">
                  <a:latin typeface="微软雅黑"/>
                  <a:ea typeface="微软雅黑"/>
                  <a:cs typeface="微软雅黑"/>
                  <a:sym typeface="微软雅黑"/>
                </a:defRPr>
              </a:pPr>
              <a:endParaRPr/>
            </a:p>
          </p:txBody>
        </p:sp>
        <p:sp>
          <p:nvSpPr>
            <p:cNvPr id="1613" name="16"/>
            <p:cNvSpPr txBox="1"/>
            <p:nvPr/>
          </p:nvSpPr>
          <p:spPr>
            <a:xfrm>
              <a:off x="0" y="72487"/>
              <a:ext cx="668215"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latin typeface="微软雅黑"/>
                  <a:ea typeface="微软雅黑"/>
                  <a:cs typeface="微软雅黑"/>
                  <a:sym typeface="微软雅黑"/>
                </a:defRPr>
              </a:lvl1pPr>
            </a:lstStyle>
            <a:p>
              <a:r>
                <a:t>16</a:t>
              </a:r>
            </a:p>
          </p:txBody>
        </p:sp>
      </p:grpSp>
      <p:grpSp>
        <p:nvGrpSpPr>
          <p:cNvPr id="1617" name="矩形 53"/>
          <p:cNvGrpSpPr/>
          <p:nvPr/>
        </p:nvGrpSpPr>
        <p:grpSpPr>
          <a:xfrm>
            <a:off x="9057675" y="3796962"/>
            <a:ext cx="668216" cy="668216"/>
            <a:chOff x="0" y="0"/>
            <a:chExt cx="668214" cy="668214"/>
          </a:xfrm>
        </p:grpSpPr>
        <p:sp>
          <p:nvSpPr>
            <p:cNvPr id="1615" name="正方形"/>
            <p:cNvSpPr/>
            <p:nvPr/>
          </p:nvSpPr>
          <p:spPr>
            <a:xfrm>
              <a:off x="0" y="0"/>
              <a:ext cx="668215" cy="668215"/>
            </a:xfrm>
            <a:prstGeom prst="rect">
              <a:avLst/>
            </a:prstGeom>
            <a:solidFill>
              <a:srgbClr val="BDD7EE"/>
            </a:solidFill>
            <a:ln w="12700" cap="flat">
              <a:solidFill>
                <a:srgbClr val="BA8C00"/>
              </a:solidFill>
              <a:prstDash val="solid"/>
              <a:miter lim="800000"/>
            </a:ln>
            <a:effectLst/>
          </p:spPr>
          <p:txBody>
            <a:bodyPr wrap="square" lIns="45719" tIns="45719" rIns="45719" bIns="45719" numCol="1" anchor="ctr">
              <a:noAutofit/>
            </a:bodyPr>
            <a:lstStyle/>
            <a:p>
              <a:pPr algn="ctr">
                <a:defRPr sz="2800">
                  <a:latin typeface="微软雅黑"/>
                  <a:ea typeface="微软雅黑"/>
                  <a:cs typeface="微软雅黑"/>
                  <a:sym typeface="微软雅黑"/>
                </a:defRPr>
              </a:pPr>
              <a:endParaRPr/>
            </a:p>
          </p:txBody>
        </p:sp>
        <p:sp>
          <p:nvSpPr>
            <p:cNvPr id="1616" name="16"/>
            <p:cNvSpPr txBox="1"/>
            <p:nvPr/>
          </p:nvSpPr>
          <p:spPr>
            <a:xfrm>
              <a:off x="0" y="72487"/>
              <a:ext cx="668215"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latin typeface="微软雅黑"/>
                  <a:ea typeface="微软雅黑"/>
                  <a:cs typeface="微软雅黑"/>
                  <a:sym typeface="微软雅黑"/>
                </a:defRPr>
              </a:lvl1pPr>
            </a:lstStyle>
            <a:p>
              <a:r>
                <a:t>16</a:t>
              </a:r>
            </a:p>
          </p:txBody>
        </p:sp>
      </p:grpSp>
      <p:grpSp>
        <p:nvGrpSpPr>
          <p:cNvPr id="1620" name="矩形 54"/>
          <p:cNvGrpSpPr/>
          <p:nvPr/>
        </p:nvGrpSpPr>
        <p:grpSpPr>
          <a:xfrm>
            <a:off x="9831398" y="3796962"/>
            <a:ext cx="668216" cy="668216"/>
            <a:chOff x="0" y="0"/>
            <a:chExt cx="668214" cy="668214"/>
          </a:xfrm>
        </p:grpSpPr>
        <p:sp>
          <p:nvSpPr>
            <p:cNvPr id="1618" name="正方形"/>
            <p:cNvSpPr/>
            <p:nvPr/>
          </p:nvSpPr>
          <p:spPr>
            <a:xfrm>
              <a:off x="0" y="0"/>
              <a:ext cx="668215" cy="668215"/>
            </a:xfrm>
            <a:prstGeom prst="rect">
              <a:avLst/>
            </a:prstGeom>
            <a:solidFill>
              <a:srgbClr val="BDD7EE"/>
            </a:solidFill>
            <a:ln w="12700" cap="flat">
              <a:solidFill>
                <a:srgbClr val="BA8C00"/>
              </a:solidFill>
              <a:prstDash val="solid"/>
              <a:miter lim="800000"/>
            </a:ln>
            <a:effectLst/>
          </p:spPr>
          <p:txBody>
            <a:bodyPr wrap="square" lIns="45719" tIns="45719" rIns="45719" bIns="45719" numCol="1" anchor="ctr">
              <a:noAutofit/>
            </a:bodyPr>
            <a:lstStyle/>
            <a:p>
              <a:pPr algn="ctr">
                <a:defRPr sz="2800">
                  <a:latin typeface="微软雅黑"/>
                  <a:ea typeface="微软雅黑"/>
                  <a:cs typeface="微软雅黑"/>
                  <a:sym typeface="微软雅黑"/>
                </a:defRPr>
              </a:pPr>
              <a:endParaRPr/>
            </a:p>
          </p:txBody>
        </p:sp>
        <p:sp>
          <p:nvSpPr>
            <p:cNvPr id="1619" name="16"/>
            <p:cNvSpPr txBox="1"/>
            <p:nvPr/>
          </p:nvSpPr>
          <p:spPr>
            <a:xfrm>
              <a:off x="0" y="72487"/>
              <a:ext cx="668215"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latin typeface="微软雅黑"/>
                  <a:ea typeface="微软雅黑"/>
                  <a:cs typeface="微软雅黑"/>
                  <a:sym typeface="微软雅黑"/>
                </a:defRPr>
              </a:lvl1pPr>
            </a:lstStyle>
            <a:p>
              <a:r>
                <a:t>16</a:t>
              </a:r>
            </a:p>
          </p:txBody>
        </p:sp>
      </p:grpSp>
      <p:sp>
        <p:nvSpPr>
          <p:cNvPr id="1621" name="右箭头 55"/>
          <p:cNvSpPr/>
          <p:nvPr/>
        </p:nvSpPr>
        <p:spPr>
          <a:xfrm>
            <a:off x="7659712" y="3511212"/>
            <a:ext cx="1062991" cy="571501"/>
          </a:xfrm>
          <a:prstGeom prst="rightArrow">
            <a:avLst>
              <a:gd name="adj1" fmla="val 50000"/>
              <a:gd name="adj2" fmla="val 50000"/>
            </a:avLst>
          </a:prstGeom>
          <a:solidFill>
            <a:schemeClr val="accent1"/>
          </a:solidFill>
          <a:ln w="12700">
            <a:solidFill>
              <a:srgbClr val="42719B"/>
            </a:solidFill>
            <a:miter/>
          </a:ln>
        </p:spPr>
        <p:txBody>
          <a:bodyPr lIns="45719" rIns="45719" anchor="ctr"/>
          <a:lstStyle/>
          <a:p>
            <a:pPr algn="ctr">
              <a:defRPr>
                <a:solidFill>
                  <a:srgbClr val="FFFFFF"/>
                </a:solidFill>
              </a:defRPr>
            </a:pPr>
            <a:endParaRPr/>
          </a:p>
        </p:txBody>
      </p:sp>
      <p:sp>
        <p:nvSpPr>
          <p:cNvPr id="1622" name="文本框 56"/>
          <p:cNvSpPr txBox="1"/>
          <p:nvPr/>
        </p:nvSpPr>
        <p:spPr>
          <a:xfrm>
            <a:off x="1620649" y="552701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100%</a:t>
            </a:r>
          </a:p>
        </p:txBody>
      </p:sp>
      <p:sp>
        <p:nvSpPr>
          <p:cNvPr id="1623" name="文本框 57"/>
          <p:cNvSpPr txBox="1"/>
          <p:nvPr/>
        </p:nvSpPr>
        <p:spPr>
          <a:xfrm>
            <a:off x="5394719" y="551417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25%</a:t>
            </a:r>
          </a:p>
        </p:txBody>
      </p:sp>
      <p:sp>
        <p:nvSpPr>
          <p:cNvPr id="1624" name="文本框 58"/>
          <p:cNvSpPr txBox="1"/>
          <p:nvPr/>
        </p:nvSpPr>
        <p:spPr>
          <a:xfrm>
            <a:off x="8722701" y="551417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12.5%</a:t>
            </a:r>
          </a:p>
        </p:txBody>
      </p:sp>
      <p:sp>
        <p:nvSpPr>
          <p:cNvPr id="1625" name="文本框 34"/>
          <p:cNvSpPr txBox="1"/>
          <p:nvPr/>
        </p:nvSpPr>
        <p:spPr>
          <a:xfrm>
            <a:off x="4856803" y="1386296"/>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软解</a:t>
            </a:r>
          </a:p>
        </p:txBody>
      </p:sp>
      <p:sp>
        <p:nvSpPr>
          <p:cNvPr id="1626" name="文本框 35"/>
          <p:cNvSpPr txBox="1"/>
          <p:nvPr/>
        </p:nvSpPr>
        <p:spPr>
          <a:xfrm>
            <a:off x="3752031" y="3213386"/>
            <a:ext cx="2478392" cy="332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600" b="1">
                <a:solidFill>
                  <a:srgbClr val="FFFFFF"/>
                </a:solidFill>
                <a:latin typeface="微软雅黑"/>
                <a:ea typeface="微软雅黑"/>
                <a:cs typeface="微软雅黑"/>
                <a:sym typeface="微软雅黑"/>
              </a:defRPr>
            </a:lvl1pPr>
          </a:lstStyle>
          <a:p>
            <a:r>
              <a:t>1/2W 1/2H</a:t>
            </a:r>
          </a:p>
        </p:txBody>
      </p:sp>
      <p:sp>
        <p:nvSpPr>
          <p:cNvPr id="1627" name="文本框 36"/>
          <p:cNvSpPr txBox="1"/>
          <p:nvPr/>
        </p:nvSpPr>
        <p:spPr>
          <a:xfrm>
            <a:off x="6863381" y="3213386"/>
            <a:ext cx="2478392" cy="332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600" b="1">
                <a:solidFill>
                  <a:srgbClr val="FFFFFF"/>
                </a:solidFill>
                <a:latin typeface="微软雅黑"/>
                <a:ea typeface="微软雅黑"/>
                <a:cs typeface="微软雅黑"/>
                <a:sym typeface="微软雅黑"/>
              </a:defRPr>
            </a:lvl1pPr>
          </a:lstStyle>
          <a:p>
            <a:r>
              <a:t>RGBA4444</a:t>
            </a:r>
          </a:p>
        </p:txBody>
      </p:sp>
      <p:sp>
        <p:nvSpPr>
          <p:cNvPr id="1628" name="矩形 3"/>
          <p:cNvSpPr txBox="1"/>
          <p:nvPr/>
        </p:nvSpPr>
        <p:spPr>
          <a:xfrm>
            <a:off x="6016626" y="6131702"/>
            <a:ext cx="1107838"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rgbClr val="FFFFFF"/>
                </a:solidFill>
                <a:latin typeface="微软雅黑"/>
                <a:ea typeface="微软雅黑"/>
                <a:cs typeface="微软雅黑"/>
                <a:sym typeface="微软雅黑"/>
              </a:defRPr>
            </a:lvl1pPr>
          </a:lstStyle>
          <a:p>
            <a:r>
              <a:t>ASTC4x4</a:t>
            </a:r>
          </a:p>
        </p:txBody>
      </p:sp>
      <p:sp>
        <p:nvSpPr>
          <p:cNvPr id="1629" name="矩形 38"/>
          <p:cNvSpPr txBox="1"/>
          <p:nvPr/>
        </p:nvSpPr>
        <p:spPr>
          <a:xfrm>
            <a:off x="9341771" y="5998035"/>
            <a:ext cx="1107838"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rgbClr val="FFFFFF"/>
                </a:solidFill>
                <a:latin typeface="微软雅黑"/>
                <a:ea typeface="微软雅黑"/>
                <a:cs typeface="微软雅黑"/>
                <a:sym typeface="微软雅黑"/>
              </a:defRPr>
            </a:lvl1pPr>
          </a:lstStyle>
          <a:p>
            <a:r>
              <a:t>ASTC5x5</a:t>
            </a:r>
          </a:p>
        </p:txBody>
      </p:sp>
      <p:sp>
        <p:nvSpPr>
          <p:cNvPr id="1630" name="矩形 39"/>
          <p:cNvSpPr txBox="1"/>
          <p:nvPr/>
        </p:nvSpPr>
        <p:spPr>
          <a:xfrm>
            <a:off x="9341770" y="6376823"/>
            <a:ext cx="1107838"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rgbClr val="FFFFFF"/>
                </a:solidFill>
                <a:latin typeface="微软雅黑"/>
                <a:ea typeface="微软雅黑"/>
                <a:cs typeface="微软雅黑"/>
                <a:sym typeface="微软雅黑"/>
              </a:defRPr>
            </a:lvl1pPr>
          </a:lstStyle>
          <a:p>
            <a:r>
              <a:t>ASTC6x6</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2"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633"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634" name="图片 1" descr="图片 1"/>
          <p:cNvPicPr>
            <a:picLocks noChangeAspect="1"/>
          </p:cNvPicPr>
          <p:nvPr/>
        </p:nvPicPr>
        <p:blipFill>
          <a:blip r:embed="rId4">
            <a:extLst/>
          </a:blip>
          <a:stretch>
            <a:fillRect/>
          </a:stretch>
        </p:blipFill>
        <p:spPr>
          <a:xfrm>
            <a:off x="1818815" y="224065"/>
            <a:ext cx="4380953" cy="5952381"/>
          </a:xfrm>
          <a:prstGeom prst="rect">
            <a:avLst/>
          </a:prstGeom>
          <a:ln w="12700">
            <a:miter lim="400000"/>
          </a:ln>
        </p:spPr>
      </p:pic>
      <p:pic>
        <p:nvPicPr>
          <p:cNvPr id="1635" name="图片 3" descr="图片 3"/>
          <p:cNvPicPr>
            <a:picLocks noChangeAspect="1"/>
          </p:cNvPicPr>
          <p:nvPr/>
        </p:nvPicPr>
        <p:blipFill>
          <a:blip r:embed="rId5">
            <a:extLst/>
          </a:blip>
          <a:stretch>
            <a:fillRect/>
          </a:stretch>
        </p:blipFill>
        <p:spPr>
          <a:xfrm>
            <a:off x="6176321" y="247511"/>
            <a:ext cx="4433063" cy="5976216"/>
          </a:xfrm>
          <a:prstGeom prst="rect">
            <a:avLst/>
          </a:prstGeom>
          <a:ln w="12700">
            <a:miter lim="400000"/>
          </a:ln>
        </p:spPr>
      </p:pic>
      <p:sp>
        <p:nvSpPr>
          <p:cNvPr id="1636" name="文本框 48"/>
          <p:cNvSpPr txBox="1"/>
          <p:nvPr/>
        </p:nvSpPr>
        <p:spPr>
          <a:xfrm>
            <a:off x="2723205" y="6251702"/>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ASTC4x4 25%</a:t>
            </a:r>
          </a:p>
        </p:txBody>
      </p:sp>
      <p:sp>
        <p:nvSpPr>
          <p:cNvPr id="1637" name="文本框 52"/>
          <p:cNvSpPr txBox="1"/>
          <p:nvPr/>
        </p:nvSpPr>
        <p:spPr>
          <a:xfrm>
            <a:off x="6111173" y="6284490"/>
            <a:ext cx="4474765"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RGBA8888 W0.5 H0.5  25% </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640"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641" name="图片 2" descr="图片 2"/>
          <p:cNvPicPr>
            <a:picLocks noChangeAspect="1"/>
          </p:cNvPicPr>
          <p:nvPr/>
        </p:nvPicPr>
        <p:blipFill>
          <a:blip r:embed="rId4">
            <a:extLst/>
          </a:blip>
          <a:stretch>
            <a:fillRect/>
          </a:stretch>
        </p:blipFill>
        <p:spPr>
          <a:xfrm>
            <a:off x="6215696" y="200619"/>
            <a:ext cx="4285715" cy="6038096"/>
          </a:xfrm>
          <a:prstGeom prst="rect">
            <a:avLst/>
          </a:prstGeom>
          <a:ln w="12700">
            <a:miter lim="400000"/>
          </a:ln>
        </p:spPr>
      </p:pic>
      <p:sp>
        <p:nvSpPr>
          <p:cNvPr id="1642" name="文本框 7"/>
          <p:cNvSpPr txBox="1"/>
          <p:nvPr/>
        </p:nvSpPr>
        <p:spPr>
          <a:xfrm>
            <a:off x="2723205" y="6251702"/>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ASTC6x6 11% </a:t>
            </a:r>
          </a:p>
        </p:txBody>
      </p:sp>
      <p:sp>
        <p:nvSpPr>
          <p:cNvPr id="1643" name="文本框 8"/>
          <p:cNvSpPr txBox="1"/>
          <p:nvPr/>
        </p:nvSpPr>
        <p:spPr>
          <a:xfrm>
            <a:off x="5904293" y="6284490"/>
            <a:ext cx="4885075"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RGBA4444 W0.5 H0.5  12.5% </a:t>
            </a:r>
          </a:p>
        </p:txBody>
      </p:sp>
      <p:pic>
        <p:nvPicPr>
          <p:cNvPr id="1644" name="图片 9" descr="图片 9"/>
          <p:cNvPicPr>
            <a:picLocks noChangeAspect="1"/>
          </p:cNvPicPr>
          <p:nvPr/>
        </p:nvPicPr>
        <p:blipFill>
          <a:blip r:embed="rId5">
            <a:extLst/>
          </a:blip>
          <a:stretch>
            <a:fillRect/>
          </a:stretch>
        </p:blipFill>
        <p:spPr>
          <a:xfrm>
            <a:off x="1851592" y="224065"/>
            <a:ext cx="4352382" cy="5961906"/>
          </a:xfrm>
          <a:prstGeom prst="rect">
            <a:avLst/>
          </a:prstGeom>
          <a:ln w="12700">
            <a:miter lim="400000"/>
          </a:ln>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6"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647"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648" name="图片 2" descr="图片 2"/>
          <p:cNvPicPr>
            <a:picLocks noChangeAspect="1"/>
          </p:cNvPicPr>
          <p:nvPr/>
        </p:nvPicPr>
        <p:blipFill>
          <a:blip r:embed="rId4">
            <a:extLst/>
          </a:blip>
          <a:stretch>
            <a:fillRect/>
          </a:stretch>
        </p:blipFill>
        <p:spPr>
          <a:xfrm>
            <a:off x="6203974" y="212342"/>
            <a:ext cx="4285715" cy="6038096"/>
          </a:xfrm>
          <a:prstGeom prst="rect">
            <a:avLst/>
          </a:prstGeom>
          <a:ln w="12700">
            <a:miter lim="400000"/>
          </a:ln>
        </p:spPr>
      </p:pic>
      <p:pic>
        <p:nvPicPr>
          <p:cNvPr id="1649" name="图片 5" descr="图片 5"/>
          <p:cNvPicPr>
            <a:picLocks noChangeAspect="1"/>
          </p:cNvPicPr>
          <p:nvPr/>
        </p:nvPicPr>
        <p:blipFill>
          <a:blip r:embed="rId5">
            <a:extLst/>
          </a:blip>
          <a:stretch>
            <a:fillRect/>
          </a:stretch>
        </p:blipFill>
        <p:spPr>
          <a:xfrm>
            <a:off x="1770912" y="212342"/>
            <a:ext cx="4433063" cy="5976216"/>
          </a:xfrm>
          <a:prstGeom prst="rect">
            <a:avLst/>
          </a:prstGeom>
          <a:ln w="12700">
            <a:miter lim="400000"/>
          </a:ln>
        </p:spPr>
      </p:pic>
      <p:sp>
        <p:nvSpPr>
          <p:cNvPr id="1650" name="文本框 6"/>
          <p:cNvSpPr txBox="1"/>
          <p:nvPr/>
        </p:nvSpPr>
        <p:spPr>
          <a:xfrm>
            <a:off x="1729209" y="6368436"/>
            <a:ext cx="4474765"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RGBA8888 W0.5 H0.5  25% </a:t>
            </a:r>
          </a:p>
        </p:txBody>
      </p:sp>
      <p:sp>
        <p:nvSpPr>
          <p:cNvPr id="1651" name="文本框 7"/>
          <p:cNvSpPr txBox="1"/>
          <p:nvPr/>
        </p:nvSpPr>
        <p:spPr>
          <a:xfrm>
            <a:off x="5904293" y="6368436"/>
            <a:ext cx="4885075"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RGBA4444 W0.5 H0.5  12.5% </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654"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655" name="图片 2" descr="图片 2"/>
          <p:cNvPicPr>
            <a:picLocks noChangeAspect="1"/>
          </p:cNvPicPr>
          <p:nvPr/>
        </p:nvPicPr>
        <p:blipFill>
          <a:blip r:embed="rId4">
            <a:extLst/>
          </a:blip>
          <a:stretch>
            <a:fillRect/>
          </a:stretch>
        </p:blipFill>
        <p:spPr>
          <a:xfrm>
            <a:off x="6242710" y="1865296"/>
            <a:ext cx="2142858" cy="3019049"/>
          </a:xfrm>
          <a:prstGeom prst="rect">
            <a:avLst/>
          </a:prstGeom>
          <a:ln w="12700">
            <a:miter lim="400000"/>
          </a:ln>
        </p:spPr>
      </p:pic>
      <p:pic>
        <p:nvPicPr>
          <p:cNvPr id="1656" name="图片 5" descr="图片 5"/>
          <p:cNvPicPr>
            <a:picLocks noChangeAspect="1"/>
          </p:cNvPicPr>
          <p:nvPr/>
        </p:nvPicPr>
        <p:blipFill>
          <a:blip r:embed="rId5">
            <a:extLst/>
          </a:blip>
          <a:stretch>
            <a:fillRect/>
          </a:stretch>
        </p:blipFill>
        <p:spPr>
          <a:xfrm>
            <a:off x="3985567" y="1865296"/>
            <a:ext cx="2257144" cy="3042858"/>
          </a:xfrm>
          <a:prstGeom prst="rect">
            <a:avLst/>
          </a:prstGeom>
          <a:ln w="12700">
            <a:miter lim="400000"/>
          </a:ln>
        </p:spPr>
      </p:pic>
      <p:sp>
        <p:nvSpPr>
          <p:cNvPr id="1657" name="文本框 6"/>
          <p:cNvSpPr txBox="1"/>
          <p:nvPr/>
        </p:nvSpPr>
        <p:spPr>
          <a:xfrm>
            <a:off x="2839372" y="5479558"/>
            <a:ext cx="4474765"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RGBA8888 W0.5 H0.5  25% </a:t>
            </a:r>
          </a:p>
        </p:txBody>
      </p:sp>
      <p:sp>
        <p:nvSpPr>
          <p:cNvPr id="1658" name="文本框 7"/>
          <p:cNvSpPr txBox="1"/>
          <p:nvPr/>
        </p:nvSpPr>
        <p:spPr>
          <a:xfrm>
            <a:off x="4871599" y="5936355"/>
            <a:ext cx="4885075"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RGBA4444 W0.5 H0.5  12.5% </a:t>
            </a:r>
          </a:p>
        </p:txBody>
      </p:sp>
      <p:pic>
        <p:nvPicPr>
          <p:cNvPr id="1659" name="图片 8" descr="图片 8"/>
          <p:cNvPicPr>
            <a:picLocks noChangeAspect="1"/>
          </p:cNvPicPr>
          <p:nvPr/>
        </p:nvPicPr>
        <p:blipFill>
          <a:blip r:embed="rId6">
            <a:extLst/>
          </a:blip>
          <a:stretch>
            <a:fillRect/>
          </a:stretch>
        </p:blipFill>
        <p:spPr>
          <a:xfrm>
            <a:off x="1795091" y="1870057"/>
            <a:ext cx="2190476" cy="2976192"/>
          </a:xfrm>
          <a:prstGeom prst="rect">
            <a:avLst/>
          </a:prstGeom>
          <a:ln w="12700">
            <a:miter lim="400000"/>
          </a:ln>
        </p:spPr>
      </p:pic>
      <p:pic>
        <p:nvPicPr>
          <p:cNvPr id="1660" name="图片 9" descr="图片 9"/>
          <p:cNvPicPr>
            <a:picLocks noChangeAspect="1"/>
          </p:cNvPicPr>
          <p:nvPr/>
        </p:nvPicPr>
        <p:blipFill>
          <a:blip r:embed="rId7">
            <a:extLst/>
          </a:blip>
          <a:stretch>
            <a:fillRect/>
          </a:stretch>
        </p:blipFill>
        <p:spPr>
          <a:xfrm>
            <a:off x="8385567" y="1867675"/>
            <a:ext cx="2176192" cy="2980954"/>
          </a:xfrm>
          <a:prstGeom prst="rect">
            <a:avLst/>
          </a:prstGeom>
          <a:ln w="12700">
            <a:miter lim="400000"/>
          </a:ln>
        </p:spPr>
      </p:pic>
      <p:sp>
        <p:nvSpPr>
          <p:cNvPr id="1661" name="文本框 10"/>
          <p:cNvSpPr txBox="1"/>
          <p:nvPr/>
        </p:nvSpPr>
        <p:spPr>
          <a:xfrm>
            <a:off x="1520644" y="4962849"/>
            <a:ext cx="2739369"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ASTC4x4  25%</a:t>
            </a:r>
          </a:p>
        </p:txBody>
      </p:sp>
      <p:sp>
        <p:nvSpPr>
          <p:cNvPr id="1662" name="文本框 11"/>
          <p:cNvSpPr txBox="1"/>
          <p:nvPr/>
        </p:nvSpPr>
        <p:spPr>
          <a:xfrm>
            <a:off x="8288390" y="4992496"/>
            <a:ext cx="2739369"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ASTC6x6  11%</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4"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1665"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解决方案3.0</a:t>
            </a:r>
          </a:p>
        </p:txBody>
      </p:sp>
      <p:sp>
        <p:nvSpPr>
          <p:cNvPr id="1666"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667"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1668" name="文本框 10"/>
          <p:cNvSpPr txBox="1"/>
          <p:nvPr/>
        </p:nvSpPr>
        <p:spPr>
          <a:xfrm>
            <a:off x="3519806" y="136869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iOS</a:t>
            </a:r>
          </a:p>
        </p:txBody>
      </p:sp>
      <p:sp>
        <p:nvSpPr>
          <p:cNvPr id="1669" name="文本框 13"/>
          <p:cNvSpPr txBox="1"/>
          <p:nvPr/>
        </p:nvSpPr>
        <p:spPr>
          <a:xfrm>
            <a:off x="8065268" y="138532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android</a:t>
            </a:r>
          </a:p>
        </p:txBody>
      </p:sp>
      <p:sp>
        <p:nvSpPr>
          <p:cNvPr id="1670" name="文本框 14"/>
          <p:cNvSpPr txBox="1"/>
          <p:nvPr/>
        </p:nvSpPr>
        <p:spPr>
          <a:xfrm>
            <a:off x="776608" y="2105998"/>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1671" name="文本框 17"/>
          <p:cNvSpPr txBox="1"/>
          <p:nvPr/>
        </p:nvSpPr>
        <p:spPr>
          <a:xfrm>
            <a:off x="776610" y="372942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a:t>
            </a:r>
          </a:p>
        </p:txBody>
      </p:sp>
      <p:sp>
        <p:nvSpPr>
          <p:cNvPr id="1672" name="文本框 19"/>
          <p:cNvSpPr txBox="1"/>
          <p:nvPr/>
        </p:nvSpPr>
        <p:spPr>
          <a:xfrm>
            <a:off x="4179184" y="2058683"/>
            <a:ext cx="4683462" cy="2047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ASTC4x4</a:t>
            </a:r>
          </a:p>
          <a:p>
            <a:pPr>
              <a:defRPr b="1">
                <a:solidFill>
                  <a:srgbClr val="FFFFFF"/>
                </a:solidFill>
                <a:latin typeface="微软雅黑"/>
                <a:ea typeface="微软雅黑"/>
                <a:cs typeface="微软雅黑"/>
                <a:sym typeface="微软雅黑"/>
              </a:defRPr>
            </a:pPr>
            <a:r>
              <a:t>ASTC5x5</a:t>
            </a:r>
          </a:p>
          <a:p>
            <a:pPr>
              <a:defRPr b="1">
                <a:solidFill>
                  <a:srgbClr val="00B0F0"/>
                </a:solidFill>
                <a:latin typeface="微软雅黑"/>
                <a:ea typeface="微软雅黑"/>
                <a:cs typeface="微软雅黑"/>
                <a:sym typeface="微软雅黑"/>
              </a:defRPr>
            </a:pPr>
            <a:r>
              <a:t>ASTC6x6</a:t>
            </a:r>
          </a:p>
          <a:p>
            <a:pPr>
              <a:defRPr b="1">
                <a:solidFill>
                  <a:srgbClr val="FFFFFF"/>
                </a:solidFill>
                <a:latin typeface="微软雅黑"/>
                <a:ea typeface="微软雅黑"/>
                <a:cs typeface="微软雅黑"/>
                <a:sym typeface="微软雅黑"/>
              </a:defRPr>
            </a:pPr>
            <a:r>
              <a:t>ASTC8x5</a:t>
            </a:r>
            <a:endParaRPr>
              <a:solidFill>
                <a:srgbClr val="00B0F0"/>
              </a:solidFill>
            </a:endParaRPr>
          </a:p>
          <a:p>
            <a:pPr>
              <a:defRPr b="1">
                <a:solidFill>
                  <a:srgbClr val="00B0F0"/>
                </a:solidFill>
                <a:latin typeface="微软雅黑"/>
                <a:ea typeface="微软雅黑"/>
                <a:cs typeface="微软雅黑"/>
                <a:sym typeface="微软雅黑"/>
              </a:defRPr>
            </a:pPr>
            <a:endParaRPr>
              <a:solidFill>
                <a:srgbClr val="00B0F0"/>
              </a:solidFill>
            </a:endParaRPr>
          </a:p>
          <a:p>
            <a:pPr>
              <a:defRPr b="1">
                <a:solidFill>
                  <a:srgbClr val="00B0F0"/>
                </a:solidFill>
                <a:latin typeface="微软雅黑"/>
                <a:ea typeface="微软雅黑"/>
                <a:cs typeface="微软雅黑"/>
                <a:sym typeface="微软雅黑"/>
              </a:defRPr>
            </a:pPr>
            <a:endParaRPr>
              <a:solidFill>
                <a:srgbClr val="00B0F0"/>
              </a:solidFill>
            </a:endParaRPr>
          </a:p>
        </p:txBody>
      </p:sp>
      <p:sp>
        <p:nvSpPr>
          <p:cNvPr id="1673" name="文本框 24"/>
          <p:cNvSpPr txBox="1"/>
          <p:nvPr/>
        </p:nvSpPr>
        <p:spPr>
          <a:xfrm>
            <a:off x="4179184" y="3813009"/>
            <a:ext cx="4284877" cy="148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ASTC4x4</a:t>
            </a:r>
          </a:p>
          <a:p>
            <a:pPr>
              <a:defRPr b="1">
                <a:solidFill>
                  <a:srgbClr val="FFFFFF"/>
                </a:solidFill>
                <a:latin typeface="微软雅黑"/>
                <a:ea typeface="微软雅黑"/>
                <a:cs typeface="微软雅黑"/>
                <a:sym typeface="微软雅黑"/>
              </a:defRPr>
            </a:pPr>
            <a:r>
              <a:t>ASTC5x5</a:t>
            </a:r>
          </a:p>
          <a:p>
            <a:pPr>
              <a:defRPr b="1">
                <a:solidFill>
                  <a:srgbClr val="FFFFFF"/>
                </a:solidFill>
                <a:latin typeface="微软雅黑"/>
                <a:ea typeface="微软雅黑"/>
                <a:cs typeface="微软雅黑"/>
                <a:sym typeface="微软雅黑"/>
              </a:defRPr>
            </a:pPr>
            <a:r>
              <a:t>ASTC6x6</a:t>
            </a:r>
            <a:endParaRPr>
              <a:solidFill>
                <a:srgbClr val="00B0F0"/>
              </a:solidFill>
            </a:endParaRPr>
          </a:p>
          <a:p>
            <a:pPr>
              <a:defRPr b="1">
                <a:solidFill>
                  <a:srgbClr val="00B0F0"/>
                </a:solidFill>
                <a:latin typeface="微软雅黑"/>
                <a:ea typeface="微软雅黑"/>
                <a:cs typeface="微软雅黑"/>
                <a:sym typeface="微软雅黑"/>
              </a:defRPr>
            </a:pPr>
            <a:r>
              <a:t>ASTC8x5</a:t>
            </a:r>
          </a:p>
        </p:txBody>
      </p:sp>
      <p:sp>
        <p:nvSpPr>
          <p:cNvPr id="1674" name="文本框 25"/>
          <p:cNvSpPr txBox="1"/>
          <p:nvPr/>
        </p:nvSpPr>
        <p:spPr>
          <a:xfrm>
            <a:off x="7567152" y="1975093"/>
            <a:ext cx="4284877" cy="148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PNG-&gt;PVR_RGBA8888</a:t>
            </a:r>
          </a:p>
          <a:p>
            <a:pPr>
              <a:defRPr b="1">
                <a:solidFill>
                  <a:srgbClr val="FFFFFF"/>
                </a:solidFill>
                <a:latin typeface="微软雅黑"/>
                <a:ea typeface="微软雅黑"/>
                <a:cs typeface="微软雅黑"/>
                <a:sym typeface="微软雅黑"/>
              </a:defRPr>
            </a:pPr>
            <a:r>
              <a:t>PNG-&gt;PNG8-&gt;PVR_RGBA8888</a:t>
            </a:r>
          </a:p>
          <a:p>
            <a:pPr>
              <a:defRPr b="1">
                <a:solidFill>
                  <a:srgbClr val="FFFFFF"/>
                </a:solidFill>
                <a:latin typeface="微软雅黑"/>
                <a:ea typeface="微软雅黑"/>
                <a:cs typeface="微软雅黑"/>
                <a:sym typeface="微软雅黑"/>
              </a:defRPr>
            </a:pPr>
            <a:r>
              <a:t>PNG-&gt;PVR_RGBA4444</a:t>
            </a:r>
          </a:p>
          <a:p>
            <a:pPr>
              <a:defRPr b="1">
                <a:solidFill>
                  <a:srgbClr val="FFFFFF"/>
                </a:solidFill>
                <a:latin typeface="微软雅黑"/>
                <a:ea typeface="微软雅黑"/>
                <a:cs typeface="微软雅黑"/>
                <a:sym typeface="微软雅黑"/>
              </a:defRPr>
            </a:pPr>
            <a:r>
              <a:t>ETC2_RGBA</a:t>
            </a:r>
          </a:p>
        </p:txBody>
      </p:sp>
      <p:sp>
        <p:nvSpPr>
          <p:cNvPr id="1675" name="文本框 26"/>
          <p:cNvSpPr txBox="1"/>
          <p:nvPr/>
        </p:nvSpPr>
        <p:spPr>
          <a:xfrm>
            <a:off x="7567152" y="3797946"/>
            <a:ext cx="4284877"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JPG</a:t>
            </a:r>
          </a:p>
          <a:p>
            <a:pPr>
              <a:defRPr b="1">
                <a:solidFill>
                  <a:srgbClr val="FFFFFF"/>
                </a:solidFill>
                <a:latin typeface="微软雅黑"/>
                <a:ea typeface="微软雅黑"/>
                <a:cs typeface="微软雅黑"/>
                <a:sym typeface="微软雅黑"/>
              </a:defRPr>
            </a:pPr>
            <a:r>
              <a:t>JPG_RGB565</a:t>
            </a:r>
          </a:p>
          <a:p>
            <a:pPr>
              <a:defRPr b="1">
                <a:solidFill>
                  <a:srgbClr val="FFFFFF"/>
                </a:solidFill>
                <a:latin typeface="微软雅黑"/>
                <a:ea typeface="微软雅黑"/>
                <a:cs typeface="微软雅黑"/>
                <a:sym typeface="微软雅黑"/>
              </a:defRPr>
            </a:pPr>
            <a:r>
              <a:t>ETC2_RGB</a:t>
            </a:r>
          </a:p>
        </p:txBody>
      </p:sp>
      <p:graphicFrame>
        <p:nvGraphicFramePr>
          <p:cNvPr id="1676" name="表格 38"/>
          <p:cNvGraphicFramePr/>
          <p:nvPr/>
        </p:nvGraphicFramePr>
        <p:xfrm>
          <a:off x="2015804" y="5165454"/>
          <a:ext cx="8683605" cy="1456265"/>
        </p:xfrm>
        <a:graphic>
          <a:graphicData uri="http://schemas.openxmlformats.org/drawingml/2006/table">
            <a:tbl>
              <a:tblPr firstRow="1" bandRow="1">
                <a:tableStyleId>{4C3C2611-4C71-4FC5-86AE-919BDF0F9419}</a:tableStyleId>
              </a:tblPr>
              <a:tblGrid>
                <a:gridCol w="939149">
                  <a:extLst>
                    <a:ext uri="{9D8B030D-6E8A-4147-A177-3AD203B41FA5}">
                      <a16:colId xmlns:a16="http://schemas.microsoft.com/office/drawing/2014/main" val="20000"/>
                    </a:ext>
                  </a:extLst>
                </a:gridCol>
                <a:gridCol w="968057">
                  <a:extLst>
                    <a:ext uri="{9D8B030D-6E8A-4147-A177-3AD203B41FA5}">
                      <a16:colId xmlns:a16="http://schemas.microsoft.com/office/drawing/2014/main" val="20001"/>
                    </a:ext>
                  </a:extLst>
                </a:gridCol>
                <a:gridCol w="968057">
                  <a:extLst>
                    <a:ext uri="{9D8B030D-6E8A-4147-A177-3AD203B41FA5}">
                      <a16:colId xmlns:a16="http://schemas.microsoft.com/office/drawing/2014/main" val="20002"/>
                    </a:ext>
                  </a:extLst>
                </a:gridCol>
                <a:gridCol w="968057">
                  <a:extLst>
                    <a:ext uri="{9D8B030D-6E8A-4147-A177-3AD203B41FA5}">
                      <a16:colId xmlns:a16="http://schemas.microsoft.com/office/drawing/2014/main" val="20003"/>
                    </a:ext>
                  </a:extLst>
                </a:gridCol>
                <a:gridCol w="968057">
                  <a:extLst>
                    <a:ext uri="{9D8B030D-6E8A-4147-A177-3AD203B41FA5}">
                      <a16:colId xmlns:a16="http://schemas.microsoft.com/office/drawing/2014/main" val="20004"/>
                    </a:ext>
                  </a:extLst>
                </a:gridCol>
                <a:gridCol w="968057">
                  <a:extLst>
                    <a:ext uri="{9D8B030D-6E8A-4147-A177-3AD203B41FA5}">
                      <a16:colId xmlns:a16="http://schemas.microsoft.com/office/drawing/2014/main" val="20005"/>
                    </a:ext>
                  </a:extLst>
                </a:gridCol>
                <a:gridCol w="968057">
                  <a:extLst>
                    <a:ext uri="{9D8B030D-6E8A-4147-A177-3AD203B41FA5}">
                      <a16:colId xmlns:a16="http://schemas.microsoft.com/office/drawing/2014/main" val="20006"/>
                    </a:ext>
                  </a:extLst>
                </a:gridCol>
                <a:gridCol w="968057">
                  <a:extLst>
                    <a:ext uri="{9D8B030D-6E8A-4147-A177-3AD203B41FA5}">
                      <a16:colId xmlns:a16="http://schemas.microsoft.com/office/drawing/2014/main" val="20007"/>
                    </a:ext>
                  </a:extLst>
                </a:gridCol>
                <a:gridCol w="968057">
                  <a:extLst>
                    <a:ext uri="{9D8B030D-6E8A-4147-A177-3AD203B41FA5}">
                      <a16:colId xmlns:a16="http://schemas.microsoft.com/office/drawing/2014/main" val="20008"/>
                    </a:ext>
                  </a:extLst>
                </a:gridCol>
              </a:tblGrid>
              <a:tr h="291253">
                <a:tc>
                  <a:txBody>
                    <a:bodyPr/>
                    <a:lstStyle/>
                    <a:p>
                      <a:pPr algn="ctr">
                        <a:defRPr sz="1400">
                          <a:solidFill>
                            <a:srgbClr val="FFFFFF"/>
                          </a:solidFill>
                          <a:latin typeface="微软雅黑"/>
                          <a:ea typeface="微软雅黑"/>
                          <a:cs typeface="微软雅黑"/>
                          <a:sym typeface="微软雅黑"/>
                        </a:defRPr>
                      </a:pPr>
                      <a:endParaRP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PNG</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JPG</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PVR8888</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PVR4444</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PVRTC4</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ETC1</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ETC2</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ASTC</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9</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1</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chemeClr val="accent4"/>
                          </a:solidFill>
                          <a:latin typeface="微软雅黑"/>
                          <a:ea typeface="微软雅黑"/>
                          <a:cs typeface="微软雅黑"/>
                          <a:sym typeface="微软雅黑"/>
                        </a:rPr>
                        <a:t>7.5</a:t>
                      </a:r>
                    </a:p>
                  </a:txBody>
                  <a:tcPr marL="36407" marR="36407" marT="36407" marB="36407" horzOverflow="overflow">
                    <a:noFill/>
                  </a:tcPr>
                </a:tc>
                <a:extLst>
                  <a:ext uri="{0D108BD9-81ED-4DB2-BD59-A6C34878D82A}">
                    <a16:rowId xmlns:a16="http://schemas.microsoft.com/office/drawing/2014/main" val="10003"/>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10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10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7.5</a:t>
                      </a:r>
                    </a:p>
                  </a:txBody>
                  <a:tcPr marL="36407" marR="36407" marT="36407" marB="36407" horzOverflow="overflow">
                    <a:noFill/>
                  </a:tcPr>
                </a:tc>
                <a:tc>
                  <a:txBody>
                    <a:bodyPr/>
                    <a:lstStyle/>
                    <a:p>
                      <a:pPr algn="ctr">
                        <a:defRPr sz="1800"/>
                      </a:pPr>
                      <a:r>
                        <a:rPr sz="1400" b="1" dirty="0">
                          <a:solidFill>
                            <a:schemeClr val="accent4"/>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0"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1681"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解决方案3.5</a:t>
            </a:r>
          </a:p>
        </p:txBody>
      </p:sp>
      <p:sp>
        <p:nvSpPr>
          <p:cNvPr id="1682"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683"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1684" name="文本框 10"/>
          <p:cNvSpPr txBox="1"/>
          <p:nvPr/>
        </p:nvSpPr>
        <p:spPr>
          <a:xfrm>
            <a:off x="4959460" y="136869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iOS &amp; android</a:t>
            </a:r>
          </a:p>
        </p:txBody>
      </p:sp>
      <p:sp>
        <p:nvSpPr>
          <p:cNvPr id="1685" name="文本框 14"/>
          <p:cNvSpPr txBox="1"/>
          <p:nvPr/>
        </p:nvSpPr>
        <p:spPr>
          <a:xfrm>
            <a:off x="776608" y="2105998"/>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1686" name="文本框 17"/>
          <p:cNvSpPr txBox="1"/>
          <p:nvPr/>
        </p:nvSpPr>
        <p:spPr>
          <a:xfrm>
            <a:off x="776610" y="372942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a:t>
            </a:r>
          </a:p>
        </p:txBody>
      </p:sp>
      <p:sp>
        <p:nvSpPr>
          <p:cNvPr id="1687" name="文本框 19"/>
          <p:cNvSpPr txBox="1"/>
          <p:nvPr/>
        </p:nvSpPr>
        <p:spPr>
          <a:xfrm>
            <a:off x="5295412" y="2014897"/>
            <a:ext cx="4683462" cy="2047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ASTC4x4   25%     </a:t>
            </a:r>
          </a:p>
          <a:p>
            <a:pPr>
              <a:defRPr b="1">
                <a:solidFill>
                  <a:srgbClr val="FFFFFF"/>
                </a:solidFill>
                <a:latin typeface="微软雅黑"/>
                <a:ea typeface="微软雅黑"/>
                <a:cs typeface="微软雅黑"/>
                <a:sym typeface="微软雅黑"/>
              </a:defRPr>
            </a:pPr>
            <a:r>
              <a:t>ASTC5x5   16%</a:t>
            </a:r>
          </a:p>
          <a:p>
            <a:pPr>
              <a:defRPr b="1">
                <a:solidFill>
                  <a:srgbClr val="00B0F0"/>
                </a:solidFill>
                <a:latin typeface="微软雅黑"/>
                <a:ea typeface="微软雅黑"/>
                <a:cs typeface="微软雅黑"/>
                <a:sym typeface="微软雅黑"/>
              </a:defRPr>
            </a:pPr>
            <a:r>
              <a:t>ASTC6x6   </a:t>
            </a:r>
            <a:r>
              <a:rPr>
                <a:solidFill>
                  <a:srgbClr val="FFFFFF"/>
                </a:solidFill>
              </a:rPr>
              <a:t>11%</a:t>
            </a:r>
          </a:p>
          <a:p>
            <a:pPr>
              <a:defRPr b="1">
                <a:solidFill>
                  <a:srgbClr val="00B0F0"/>
                </a:solidFill>
                <a:latin typeface="微软雅黑"/>
                <a:ea typeface="微软雅黑"/>
                <a:cs typeface="微软雅黑"/>
                <a:sym typeface="微软雅黑"/>
              </a:defRPr>
            </a:pPr>
            <a:r>
              <a:rPr>
                <a:solidFill>
                  <a:srgbClr val="FFFFFF"/>
                </a:solidFill>
              </a:rPr>
              <a:t>ASTC8x5</a:t>
            </a:r>
            <a:r>
              <a:t>   </a:t>
            </a:r>
            <a:r>
              <a:rPr>
                <a:solidFill>
                  <a:srgbClr val="FFFFFF"/>
                </a:solidFill>
              </a:rPr>
              <a:t>10%</a:t>
            </a:r>
          </a:p>
          <a:p>
            <a:pPr>
              <a:defRPr b="1">
                <a:solidFill>
                  <a:srgbClr val="00B0F0"/>
                </a:solidFill>
                <a:latin typeface="微软雅黑"/>
                <a:ea typeface="微软雅黑"/>
                <a:cs typeface="微软雅黑"/>
                <a:sym typeface="微软雅黑"/>
              </a:defRPr>
            </a:pPr>
            <a:endParaRPr>
              <a:solidFill>
                <a:srgbClr val="FFFFFF"/>
              </a:solidFill>
            </a:endParaRPr>
          </a:p>
          <a:p>
            <a:pPr>
              <a:defRPr b="1">
                <a:solidFill>
                  <a:srgbClr val="00B0F0"/>
                </a:solidFill>
                <a:latin typeface="微软雅黑"/>
                <a:ea typeface="微软雅黑"/>
                <a:cs typeface="微软雅黑"/>
                <a:sym typeface="微软雅黑"/>
              </a:defRPr>
            </a:pPr>
            <a:endParaRPr>
              <a:solidFill>
                <a:srgbClr val="FFFFFF"/>
              </a:solidFill>
            </a:endParaRPr>
          </a:p>
        </p:txBody>
      </p:sp>
      <p:sp>
        <p:nvSpPr>
          <p:cNvPr id="1688" name="文本框 24"/>
          <p:cNvSpPr txBox="1"/>
          <p:nvPr/>
        </p:nvSpPr>
        <p:spPr>
          <a:xfrm>
            <a:off x="5295412" y="3728675"/>
            <a:ext cx="4284877" cy="148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ASTC4x4   33.3%</a:t>
            </a:r>
          </a:p>
          <a:p>
            <a:pPr>
              <a:defRPr b="1">
                <a:solidFill>
                  <a:srgbClr val="FFFFFF"/>
                </a:solidFill>
                <a:latin typeface="微软雅黑"/>
                <a:ea typeface="微软雅黑"/>
                <a:cs typeface="微软雅黑"/>
                <a:sym typeface="微软雅黑"/>
              </a:defRPr>
            </a:pPr>
            <a:r>
              <a:t>ASTC5x5   21.3%</a:t>
            </a:r>
          </a:p>
          <a:p>
            <a:pPr>
              <a:defRPr b="1">
                <a:solidFill>
                  <a:srgbClr val="FFFFFF"/>
                </a:solidFill>
                <a:latin typeface="微软雅黑"/>
                <a:ea typeface="微软雅黑"/>
                <a:cs typeface="微软雅黑"/>
                <a:sym typeface="微软雅黑"/>
              </a:defRPr>
            </a:pPr>
            <a:r>
              <a:t>ASTC6x6   16.6%</a:t>
            </a:r>
          </a:p>
          <a:p>
            <a:pPr>
              <a:defRPr b="1">
                <a:solidFill>
                  <a:srgbClr val="00B0F0"/>
                </a:solidFill>
                <a:latin typeface="微软雅黑"/>
                <a:ea typeface="微软雅黑"/>
                <a:cs typeface="微软雅黑"/>
                <a:sym typeface="微软雅黑"/>
              </a:defRPr>
            </a:pPr>
            <a:r>
              <a:t>ASTC8x5   </a:t>
            </a:r>
            <a:r>
              <a:rPr>
                <a:solidFill>
                  <a:srgbClr val="FFFFFF"/>
                </a:solidFill>
              </a:rPr>
              <a:t>13.3%</a:t>
            </a:r>
          </a:p>
        </p:txBody>
      </p:sp>
      <p:graphicFrame>
        <p:nvGraphicFramePr>
          <p:cNvPr id="1689" name="表格 38"/>
          <p:cNvGraphicFramePr/>
          <p:nvPr/>
        </p:nvGraphicFramePr>
        <p:xfrm>
          <a:off x="2015804" y="5165454"/>
          <a:ext cx="8683605" cy="1456265"/>
        </p:xfrm>
        <a:graphic>
          <a:graphicData uri="http://schemas.openxmlformats.org/drawingml/2006/table">
            <a:tbl>
              <a:tblPr firstRow="1" bandRow="1">
                <a:tableStyleId>{4C3C2611-4C71-4FC5-86AE-919BDF0F9419}</a:tableStyleId>
              </a:tblPr>
              <a:tblGrid>
                <a:gridCol w="939149">
                  <a:extLst>
                    <a:ext uri="{9D8B030D-6E8A-4147-A177-3AD203B41FA5}">
                      <a16:colId xmlns:a16="http://schemas.microsoft.com/office/drawing/2014/main" val="20000"/>
                    </a:ext>
                  </a:extLst>
                </a:gridCol>
                <a:gridCol w="968057">
                  <a:extLst>
                    <a:ext uri="{9D8B030D-6E8A-4147-A177-3AD203B41FA5}">
                      <a16:colId xmlns:a16="http://schemas.microsoft.com/office/drawing/2014/main" val="20001"/>
                    </a:ext>
                  </a:extLst>
                </a:gridCol>
                <a:gridCol w="968057">
                  <a:extLst>
                    <a:ext uri="{9D8B030D-6E8A-4147-A177-3AD203B41FA5}">
                      <a16:colId xmlns:a16="http://schemas.microsoft.com/office/drawing/2014/main" val="20002"/>
                    </a:ext>
                  </a:extLst>
                </a:gridCol>
                <a:gridCol w="968057">
                  <a:extLst>
                    <a:ext uri="{9D8B030D-6E8A-4147-A177-3AD203B41FA5}">
                      <a16:colId xmlns:a16="http://schemas.microsoft.com/office/drawing/2014/main" val="20003"/>
                    </a:ext>
                  </a:extLst>
                </a:gridCol>
                <a:gridCol w="968057">
                  <a:extLst>
                    <a:ext uri="{9D8B030D-6E8A-4147-A177-3AD203B41FA5}">
                      <a16:colId xmlns:a16="http://schemas.microsoft.com/office/drawing/2014/main" val="20004"/>
                    </a:ext>
                  </a:extLst>
                </a:gridCol>
                <a:gridCol w="968057">
                  <a:extLst>
                    <a:ext uri="{9D8B030D-6E8A-4147-A177-3AD203B41FA5}">
                      <a16:colId xmlns:a16="http://schemas.microsoft.com/office/drawing/2014/main" val="20005"/>
                    </a:ext>
                  </a:extLst>
                </a:gridCol>
                <a:gridCol w="968057">
                  <a:extLst>
                    <a:ext uri="{9D8B030D-6E8A-4147-A177-3AD203B41FA5}">
                      <a16:colId xmlns:a16="http://schemas.microsoft.com/office/drawing/2014/main" val="20006"/>
                    </a:ext>
                  </a:extLst>
                </a:gridCol>
                <a:gridCol w="968057">
                  <a:extLst>
                    <a:ext uri="{9D8B030D-6E8A-4147-A177-3AD203B41FA5}">
                      <a16:colId xmlns:a16="http://schemas.microsoft.com/office/drawing/2014/main" val="20007"/>
                    </a:ext>
                  </a:extLst>
                </a:gridCol>
                <a:gridCol w="968057">
                  <a:extLst>
                    <a:ext uri="{9D8B030D-6E8A-4147-A177-3AD203B41FA5}">
                      <a16:colId xmlns:a16="http://schemas.microsoft.com/office/drawing/2014/main" val="20008"/>
                    </a:ext>
                  </a:extLst>
                </a:gridCol>
              </a:tblGrid>
              <a:tr h="291253">
                <a:tc>
                  <a:txBody>
                    <a:bodyPr/>
                    <a:lstStyle/>
                    <a:p>
                      <a:pPr algn="ctr">
                        <a:defRPr sz="1400">
                          <a:solidFill>
                            <a:srgbClr val="FFFFFF"/>
                          </a:solidFill>
                          <a:latin typeface="微软雅黑"/>
                          <a:ea typeface="微软雅黑"/>
                          <a:cs typeface="微软雅黑"/>
                          <a:sym typeface="微软雅黑"/>
                        </a:defRPr>
                      </a:pPr>
                      <a:endParaRP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PNG</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JPG</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PVR8888</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PVR4444</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PVRTC4</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ETC1</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ETC2</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ASTC</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9</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1</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chemeClr val="accent4"/>
                          </a:solidFill>
                          <a:latin typeface="微软雅黑"/>
                          <a:ea typeface="微软雅黑"/>
                          <a:cs typeface="微软雅黑"/>
                          <a:sym typeface="微软雅黑"/>
                        </a:rPr>
                        <a:t>7.5</a:t>
                      </a:r>
                    </a:p>
                  </a:txBody>
                  <a:tcPr marL="36407" marR="36407" marT="36407" marB="36407" horzOverflow="overflow">
                    <a:noFill/>
                  </a:tcPr>
                </a:tc>
                <a:extLst>
                  <a:ext uri="{0D108BD9-81ED-4DB2-BD59-A6C34878D82A}">
                    <a16:rowId xmlns:a16="http://schemas.microsoft.com/office/drawing/2014/main" val="10003"/>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10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10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7.5</a:t>
                      </a:r>
                    </a:p>
                  </a:txBody>
                  <a:tcPr marL="36407" marR="36407" marT="36407" marB="36407" horzOverflow="overflow">
                    <a:noFill/>
                  </a:tcPr>
                </a:tc>
                <a:tc>
                  <a:txBody>
                    <a:bodyPr/>
                    <a:lstStyle/>
                    <a:p>
                      <a:pPr algn="ctr">
                        <a:defRPr sz="1800"/>
                      </a:pPr>
                      <a:r>
                        <a:rPr sz="1400" b="1" dirty="0">
                          <a:solidFill>
                            <a:schemeClr val="accent4"/>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4"/>
                  </a:ext>
                </a:extLst>
              </a:tr>
            </a:tbl>
          </a:graphicData>
        </a:graphic>
      </p:graphicFrame>
      <p:sp>
        <p:nvSpPr>
          <p:cNvPr id="1690" name="文本框 11"/>
          <p:cNvSpPr txBox="1"/>
          <p:nvPr/>
        </p:nvSpPr>
        <p:spPr>
          <a:xfrm>
            <a:off x="9334452" y="4559055"/>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ASTC 一统江湖</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文本框 15"/>
          <p:cNvSpPr txBox="1"/>
          <p:nvPr/>
        </p:nvSpPr>
        <p:spPr>
          <a:xfrm>
            <a:off x="4519929" y="2030883"/>
            <a:ext cx="3152141" cy="1158241"/>
          </a:xfrm>
          <a:prstGeom prst="rect">
            <a:avLst/>
          </a:prstGeom>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wrap="none" lIns="45719" rIns="45719">
            <a:spAutoFit/>
          </a:bodyPr>
          <a:lstStyle>
            <a:lvl1pPr algn="ctr">
              <a:defRPr sz="6000" b="1">
                <a:solidFill>
                  <a:srgbClr val="FFC800"/>
                </a:solidFill>
                <a:latin typeface="微软雅黑"/>
                <a:ea typeface="微软雅黑"/>
                <a:cs typeface="微软雅黑"/>
                <a:sym typeface="微软雅黑"/>
              </a:defRPr>
            </a:lvl1pPr>
          </a:lstStyle>
          <a:p>
            <a:r>
              <a:t>谢谢观赏</a:t>
            </a:r>
          </a:p>
        </p:txBody>
      </p:sp>
      <p:sp>
        <p:nvSpPr>
          <p:cNvPr id="1695" name="文本框 16"/>
          <p:cNvSpPr txBox="1"/>
          <p:nvPr/>
        </p:nvSpPr>
        <p:spPr>
          <a:xfrm>
            <a:off x="4552896" y="3046546"/>
            <a:ext cx="3086210" cy="4597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2400">
                <a:solidFill>
                  <a:srgbClr val="FFFFFF"/>
                </a:solidFill>
                <a:latin typeface="微软雅黑"/>
                <a:ea typeface="微软雅黑"/>
                <a:cs typeface="微软雅黑"/>
                <a:sym typeface="微软雅黑"/>
              </a:defRPr>
            </a:lvl1pPr>
          </a:lstStyle>
          <a:p>
            <a:r>
              <a:t>Thanks For Your Time</a:t>
            </a:r>
          </a:p>
        </p:txBody>
      </p:sp>
      <p:pic>
        <p:nvPicPr>
          <p:cNvPr id="1696" name="图片 5" descr="图片 5"/>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697" name="图片 6" descr="图片 6"/>
          <p:cNvPicPr>
            <a:picLocks noChangeAspect="1"/>
          </p:cNvPicPr>
          <p:nvPr/>
        </p:nvPicPr>
        <p:blipFill>
          <a:blip r:embed="rId3">
            <a:extLst/>
          </a:blip>
          <a:stretch>
            <a:fillRect/>
          </a:stretch>
        </p:blipFill>
        <p:spPr>
          <a:xfrm>
            <a:off x="5068070" y="5284177"/>
            <a:ext cx="2055861" cy="798347"/>
          </a:xfrm>
          <a:prstGeom prst="rect">
            <a:avLst/>
          </a:prstGeom>
          <a:ln w="12700">
            <a:miter lim="400000"/>
          </a:ln>
        </p:spPr>
      </p:pic>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 name="文本框 15"/>
          <p:cNvSpPr txBox="1"/>
          <p:nvPr/>
        </p:nvSpPr>
        <p:spPr>
          <a:xfrm>
            <a:off x="5344028" y="2581868"/>
            <a:ext cx="1503944" cy="1005841"/>
          </a:xfrm>
          <a:prstGeom prst="rect">
            <a:avLst/>
          </a:prstGeom>
          <a:ln w="12700">
            <a:miter lim="400000"/>
          </a:ln>
          <a:effectLst>
            <a:outerShdw blurRad="50800" dist="38100" dir="2700000" rotWithShape="0">
              <a:srgbClr val="000000">
                <a:alpha val="40000"/>
              </a:srgbClr>
            </a:outerShdw>
          </a:effectLst>
          <a:extLst>
            <a:ext uri="{C572A759-6A51-4108-AA02-DFA0A04FC94B}">
              <ma14:wrappingTextBoxFlag xmlns:ma14="http://schemas.microsoft.com/office/mac/drawingml/2011/main" xmlns="" val="1"/>
            </a:ext>
          </a:extLst>
        </p:spPr>
        <p:txBody>
          <a:bodyPr wrap="none" lIns="45719" rIns="45719">
            <a:spAutoFit/>
          </a:bodyPr>
          <a:lstStyle/>
          <a:p>
            <a:pPr algn="ctr">
              <a:defRPr sz="6000" b="1">
                <a:solidFill>
                  <a:srgbClr val="FFC800"/>
                </a:solidFill>
                <a:latin typeface="微软雅黑"/>
                <a:ea typeface="微软雅黑"/>
                <a:cs typeface="微软雅黑"/>
                <a:sym typeface="微软雅黑"/>
              </a:defRPr>
            </a:pPr>
            <a:r>
              <a:t>Q</a:t>
            </a:r>
            <a:r>
              <a:rPr sz="2800"/>
              <a:t>&amp;</a:t>
            </a:r>
            <a:r>
              <a:t>A</a:t>
            </a:r>
          </a:p>
        </p:txBody>
      </p:sp>
      <p:pic>
        <p:nvPicPr>
          <p:cNvPr id="1700" name="图片 5" descr="图片 5"/>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701" name="图片 6" descr="图片 6"/>
          <p:cNvPicPr>
            <a:picLocks noChangeAspect="1"/>
          </p:cNvPicPr>
          <p:nvPr/>
        </p:nvPicPr>
        <p:blipFill>
          <a:blip r:embed="rId3">
            <a:extLst/>
          </a:blip>
          <a:stretch>
            <a:fillRect/>
          </a:stretch>
        </p:blipFill>
        <p:spPr>
          <a:xfrm>
            <a:off x="5068070" y="5284177"/>
            <a:ext cx="2055861" cy="798347"/>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297"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展现效果</a:t>
            </a:r>
          </a:p>
        </p:txBody>
      </p:sp>
      <p:sp>
        <p:nvSpPr>
          <p:cNvPr id="298"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299"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300" name="文本框 7"/>
          <p:cNvSpPr txBox="1"/>
          <p:nvPr/>
        </p:nvSpPr>
        <p:spPr>
          <a:xfrm>
            <a:off x="3254552" y="335751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UI</a:t>
            </a:r>
          </a:p>
        </p:txBody>
      </p:sp>
      <p:sp>
        <p:nvSpPr>
          <p:cNvPr id="301" name="文本框 9"/>
          <p:cNvSpPr txBox="1"/>
          <p:nvPr/>
        </p:nvSpPr>
        <p:spPr>
          <a:xfrm>
            <a:off x="3254552" y="4081415"/>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UI特效</a:t>
            </a:r>
          </a:p>
        </p:txBody>
      </p:sp>
      <p:sp>
        <p:nvSpPr>
          <p:cNvPr id="302" name="文本框 10"/>
          <p:cNvSpPr txBox="1"/>
          <p:nvPr/>
        </p:nvSpPr>
        <p:spPr>
          <a:xfrm>
            <a:off x="3254552" y="4805315"/>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场景</a:t>
            </a:r>
          </a:p>
        </p:txBody>
      </p:sp>
      <p:sp>
        <p:nvSpPr>
          <p:cNvPr id="303" name="文本框 12"/>
          <p:cNvSpPr txBox="1"/>
          <p:nvPr/>
        </p:nvSpPr>
        <p:spPr>
          <a:xfrm>
            <a:off x="3254552" y="5529215"/>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立绘</a:t>
            </a:r>
          </a:p>
        </p:txBody>
      </p:sp>
      <p:sp>
        <p:nvSpPr>
          <p:cNvPr id="304" name="文本框 13"/>
          <p:cNvSpPr txBox="1"/>
          <p:nvPr/>
        </p:nvSpPr>
        <p:spPr>
          <a:xfrm>
            <a:off x="3254552" y="2633615"/>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技能特效</a:t>
            </a:r>
          </a:p>
        </p:txBody>
      </p:sp>
      <p:sp>
        <p:nvSpPr>
          <p:cNvPr id="305" name="文本框 14"/>
          <p:cNvSpPr txBox="1"/>
          <p:nvPr/>
        </p:nvSpPr>
        <p:spPr>
          <a:xfrm>
            <a:off x="3254550" y="1943700"/>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角色动画</a:t>
            </a:r>
          </a:p>
        </p:txBody>
      </p:sp>
      <p:sp>
        <p:nvSpPr>
          <p:cNvPr id="306" name="文本框 17"/>
          <p:cNvSpPr txBox="1"/>
          <p:nvPr/>
        </p:nvSpPr>
        <p:spPr>
          <a:xfrm>
            <a:off x="6287311" y="335751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00B0F0"/>
                </a:solidFill>
                <a:latin typeface="微软雅黑"/>
                <a:ea typeface="微软雅黑"/>
                <a:cs typeface="微软雅黑"/>
                <a:sym typeface="微软雅黑"/>
              </a:defRPr>
            </a:lvl1pPr>
          </a:lstStyle>
          <a:p>
            <a:r>
              <a:t>9</a:t>
            </a:r>
          </a:p>
        </p:txBody>
      </p:sp>
      <p:sp>
        <p:nvSpPr>
          <p:cNvPr id="307" name="文本框 19"/>
          <p:cNvSpPr txBox="1"/>
          <p:nvPr/>
        </p:nvSpPr>
        <p:spPr>
          <a:xfrm>
            <a:off x="6287311" y="408141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8</a:t>
            </a:r>
          </a:p>
        </p:txBody>
      </p:sp>
      <p:sp>
        <p:nvSpPr>
          <p:cNvPr id="308" name="文本框 20"/>
          <p:cNvSpPr txBox="1"/>
          <p:nvPr/>
        </p:nvSpPr>
        <p:spPr>
          <a:xfrm>
            <a:off x="6287311" y="480531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8</a:t>
            </a:r>
          </a:p>
        </p:txBody>
      </p:sp>
      <p:sp>
        <p:nvSpPr>
          <p:cNvPr id="309" name="文本框 22"/>
          <p:cNvSpPr txBox="1"/>
          <p:nvPr/>
        </p:nvSpPr>
        <p:spPr>
          <a:xfrm>
            <a:off x="6287311" y="552921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7</a:t>
            </a:r>
          </a:p>
        </p:txBody>
      </p:sp>
      <p:sp>
        <p:nvSpPr>
          <p:cNvPr id="310" name="文本框 23"/>
          <p:cNvSpPr txBox="1"/>
          <p:nvPr/>
        </p:nvSpPr>
        <p:spPr>
          <a:xfrm>
            <a:off x="6287311" y="263361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DC447"/>
                </a:solidFill>
                <a:latin typeface="微软雅黑"/>
                <a:ea typeface="微软雅黑"/>
                <a:cs typeface="微软雅黑"/>
                <a:sym typeface="微软雅黑"/>
              </a:defRPr>
            </a:lvl1pPr>
          </a:lstStyle>
          <a:p>
            <a:r>
              <a:t>6</a:t>
            </a:r>
          </a:p>
        </p:txBody>
      </p:sp>
      <p:sp>
        <p:nvSpPr>
          <p:cNvPr id="311" name="文本框 24"/>
          <p:cNvSpPr txBox="1"/>
          <p:nvPr/>
        </p:nvSpPr>
        <p:spPr>
          <a:xfrm>
            <a:off x="6287311" y="1943700"/>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7</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图片 26" descr="图片 2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316"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329" name="图示 3"/>
          <p:cNvGrpSpPr/>
          <p:nvPr/>
        </p:nvGrpSpPr>
        <p:grpSpPr>
          <a:xfrm>
            <a:off x="3423797" y="888586"/>
            <a:ext cx="5588245" cy="5306887"/>
            <a:chOff x="0" y="0"/>
            <a:chExt cx="5588243" cy="5306885"/>
          </a:xfrm>
        </p:grpSpPr>
        <p:grpSp>
          <p:nvGrpSpPr>
            <p:cNvPr id="319" name="成组"/>
            <p:cNvGrpSpPr/>
            <p:nvPr/>
          </p:nvGrpSpPr>
          <p:grpSpPr>
            <a:xfrm>
              <a:off x="2122329" y="2399740"/>
              <a:ext cx="2951993" cy="2907146"/>
              <a:chOff x="0" y="0"/>
              <a:chExt cx="2951992" cy="2907145"/>
            </a:xfrm>
          </p:grpSpPr>
          <p:sp>
            <p:nvSpPr>
              <p:cNvPr id="317" name="形状"/>
              <p:cNvSpPr/>
              <p:nvPr/>
            </p:nvSpPr>
            <p:spPr>
              <a:xfrm>
                <a:off x="0" y="0"/>
                <a:ext cx="2951993" cy="2907146"/>
              </a:xfrm>
              <a:custGeom>
                <a:avLst/>
                <a:gdLst/>
                <a:ahLst/>
                <a:cxnLst>
                  <a:cxn ang="0">
                    <a:pos x="wd2" y="hd2"/>
                  </a:cxn>
                  <a:cxn ang="5400000">
                    <a:pos x="wd2" y="hd2"/>
                  </a:cxn>
                  <a:cxn ang="10800000">
                    <a:pos x="wd2" y="hd2"/>
                  </a:cxn>
                  <a:cxn ang="16200000">
                    <a:pos x="wd2" y="hd2"/>
                  </a:cxn>
                </a:cxnLst>
                <a:rect l="0" t="0" r="r" b="b"/>
                <a:pathLst>
                  <a:path w="21600" h="21600" extrusionOk="0">
                    <a:moveTo>
                      <a:pt x="15375" y="3436"/>
                    </a:moveTo>
                    <a:lnTo>
                      <a:pt x="17071" y="1991"/>
                    </a:lnTo>
                    <a:lnTo>
                      <a:pt x="18426" y="3146"/>
                    </a:lnTo>
                    <a:lnTo>
                      <a:pt x="17319" y="5093"/>
                    </a:lnTo>
                    <a:lnTo>
                      <a:pt x="17319" y="5093"/>
                    </a:lnTo>
                    <a:cubicBezTo>
                      <a:pt x="18107" y="5992"/>
                      <a:pt x="18705" y="7045"/>
                      <a:pt x="19079" y="8187"/>
                    </a:cubicBezTo>
                    <a:lnTo>
                      <a:pt x="21293" y="8187"/>
                    </a:lnTo>
                    <a:lnTo>
                      <a:pt x="21600" y="9956"/>
                    </a:lnTo>
                    <a:lnTo>
                      <a:pt x="19519" y="10725"/>
                    </a:lnTo>
                    <a:cubicBezTo>
                      <a:pt x="19553" y="11927"/>
                      <a:pt x="19345" y="13125"/>
                      <a:pt x="18908" y="14243"/>
                    </a:cubicBezTo>
                    <a:lnTo>
                      <a:pt x="20605" y="15688"/>
                    </a:lnTo>
                    <a:lnTo>
                      <a:pt x="19720" y="17244"/>
                    </a:lnTo>
                    <a:lnTo>
                      <a:pt x="17639" y="16475"/>
                    </a:lnTo>
                    <a:lnTo>
                      <a:pt x="17639" y="16475"/>
                    </a:lnTo>
                    <a:cubicBezTo>
                      <a:pt x="16904" y="17418"/>
                      <a:pt x="15987" y="18200"/>
                      <a:pt x="14944" y="18771"/>
                    </a:cubicBezTo>
                    <a:lnTo>
                      <a:pt x="15329" y="20986"/>
                    </a:lnTo>
                    <a:lnTo>
                      <a:pt x="13666" y="21600"/>
                    </a:lnTo>
                    <a:lnTo>
                      <a:pt x="12559" y="19653"/>
                    </a:lnTo>
                    <a:lnTo>
                      <a:pt x="12559" y="19653"/>
                    </a:lnTo>
                    <a:cubicBezTo>
                      <a:pt x="11399" y="19895"/>
                      <a:pt x="10201" y="19895"/>
                      <a:pt x="9041" y="19653"/>
                    </a:cubicBezTo>
                    <a:lnTo>
                      <a:pt x="7934" y="21600"/>
                    </a:lnTo>
                    <a:lnTo>
                      <a:pt x="6271" y="20986"/>
                    </a:lnTo>
                    <a:lnTo>
                      <a:pt x="6656" y="18771"/>
                    </a:lnTo>
                    <a:lnTo>
                      <a:pt x="6656" y="18771"/>
                    </a:lnTo>
                    <a:cubicBezTo>
                      <a:pt x="5613" y="18200"/>
                      <a:pt x="4696" y="17418"/>
                      <a:pt x="3961" y="16475"/>
                    </a:cubicBezTo>
                    <a:lnTo>
                      <a:pt x="1880" y="17244"/>
                    </a:lnTo>
                    <a:lnTo>
                      <a:pt x="995" y="15688"/>
                    </a:lnTo>
                    <a:lnTo>
                      <a:pt x="2692" y="14243"/>
                    </a:lnTo>
                    <a:lnTo>
                      <a:pt x="2692" y="14243"/>
                    </a:lnTo>
                    <a:cubicBezTo>
                      <a:pt x="2255" y="13125"/>
                      <a:pt x="2047" y="11927"/>
                      <a:pt x="2081" y="10725"/>
                    </a:cubicBezTo>
                    <a:lnTo>
                      <a:pt x="0" y="9956"/>
                    </a:lnTo>
                    <a:lnTo>
                      <a:pt x="307" y="8187"/>
                    </a:lnTo>
                    <a:lnTo>
                      <a:pt x="2521" y="8187"/>
                    </a:lnTo>
                    <a:lnTo>
                      <a:pt x="2521" y="8187"/>
                    </a:lnTo>
                    <a:cubicBezTo>
                      <a:pt x="2895" y="7045"/>
                      <a:pt x="3493" y="5992"/>
                      <a:pt x="4281" y="5093"/>
                    </a:cubicBezTo>
                    <a:lnTo>
                      <a:pt x="3174" y="3146"/>
                    </a:lnTo>
                    <a:lnTo>
                      <a:pt x="4529" y="1991"/>
                    </a:lnTo>
                    <a:lnTo>
                      <a:pt x="6225" y="3436"/>
                    </a:lnTo>
                    <a:lnTo>
                      <a:pt x="6225" y="3436"/>
                    </a:lnTo>
                    <a:cubicBezTo>
                      <a:pt x="7234" y="2805"/>
                      <a:pt x="8359" y="2389"/>
                      <a:pt x="9531" y="2214"/>
                    </a:cubicBezTo>
                    <a:lnTo>
                      <a:pt x="9916" y="0"/>
                    </a:lnTo>
                    <a:lnTo>
                      <a:pt x="11684" y="0"/>
                    </a:lnTo>
                    <a:lnTo>
                      <a:pt x="12069" y="2214"/>
                    </a:lnTo>
                    <a:lnTo>
                      <a:pt x="12069" y="2214"/>
                    </a:lnTo>
                    <a:cubicBezTo>
                      <a:pt x="13241" y="2389"/>
                      <a:pt x="14366" y="2805"/>
                      <a:pt x="15375" y="3436"/>
                    </a:cubicBezTo>
                    <a:close/>
                  </a:path>
                </a:pathLst>
              </a:custGeom>
              <a:solidFill>
                <a:schemeClr val="accent2"/>
              </a:solidFill>
              <a:ln w="12700" cap="flat">
                <a:solidFill>
                  <a:srgbClr val="FFFFFF"/>
                </a:solidFill>
                <a:prstDash val="solid"/>
                <a:miter lim="800000"/>
              </a:ln>
              <a:effectLst/>
            </p:spPr>
            <p:txBody>
              <a:bodyPr wrap="square" lIns="45719" tIns="45719" rIns="45719" bIns="45719" numCol="1" anchor="ctr">
                <a:noAutofit/>
              </a:bodyPr>
              <a:lstStyle/>
              <a:p>
                <a:pPr algn="ctr" defTabSz="2667000">
                  <a:lnSpc>
                    <a:spcPct val="90000"/>
                  </a:lnSpc>
                  <a:spcBef>
                    <a:spcPts val="700"/>
                  </a:spcBef>
                  <a:defRPr sz="6000" b="1">
                    <a:latin typeface="微软雅黑"/>
                    <a:ea typeface="微软雅黑"/>
                    <a:cs typeface="微软雅黑"/>
                    <a:sym typeface="微软雅黑"/>
                  </a:defRPr>
                </a:pPr>
                <a:endParaRPr/>
              </a:p>
            </p:txBody>
          </p:sp>
          <p:sp>
            <p:nvSpPr>
              <p:cNvPr id="318" name="体验"/>
              <p:cNvSpPr txBox="1"/>
              <p:nvPr/>
            </p:nvSpPr>
            <p:spPr>
              <a:xfrm>
                <a:off x="585028" y="841791"/>
                <a:ext cx="1781935" cy="1219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76200" tIns="76200" rIns="76200" bIns="76200" numCol="1" anchor="ctr">
                <a:spAutoFit/>
              </a:bodyPr>
              <a:lstStyle>
                <a:lvl1pPr algn="ctr" defTabSz="2667000">
                  <a:lnSpc>
                    <a:spcPct val="90000"/>
                  </a:lnSpc>
                  <a:spcBef>
                    <a:spcPts val="2500"/>
                  </a:spcBef>
                  <a:defRPr sz="6000" b="1">
                    <a:latin typeface="微软雅黑"/>
                    <a:ea typeface="微软雅黑"/>
                    <a:cs typeface="微软雅黑"/>
                    <a:sym typeface="微软雅黑"/>
                  </a:defRPr>
                </a:lvl1pPr>
              </a:lstStyle>
              <a:p>
                <a:r>
                  <a:t>体验</a:t>
                </a:r>
              </a:p>
            </p:txBody>
          </p:sp>
        </p:grpSp>
        <p:grpSp>
          <p:nvGrpSpPr>
            <p:cNvPr id="322" name="成组"/>
            <p:cNvGrpSpPr/>
            <p:nvPr/>
          </p:nvGrpSpPr>
          <p:grpSpPr>
            <a:xfrm>
              <a:off x="482444" y="1707881"/>
              <a:ext cx="1951015" cy="2116969"/>
              <a:chOff x="0" y="0"/>
              <a:chExt cx="1951014" cy="2116968"/>
            </a:xfrm>
          </p:grpSpPr>
          <p:sp>
            <p:nvSpPr>
              <p:cNvPr id="320" name="形状"/>
              <p:cNvSpPr/>
              <p:nvPr/>
            </p:nvSpPr>
            <p:spPr>
              <a:xfrm>
                <a:off x="0" y="0"/>
                <a:ext cx="1951015" cy="2116969"/>
              </a:xfrm>
              <a:custGeom>
                <a:avLst/>
                <a:gdLst/>
                <a:ahLst/>
                <a:cxnLst>
                  <a:cxn ang="0">
                    <a:pos x="wd2" y="hd2"/>
                  </a:cxn>
                  <a:cxn ang="5400000">
                    <a:pos x="wd2" y="hd2"/>
                  </a:cxn>
                  <a:cxn ang="10800000">
                    <a:pos x="wd2" y="hd2"/>
                  </a:cxn>
                  <a:cxn ang="16200000">
                    <a:pos x="wd2" y="hd2"/>
                  </a:cxn>
                </a:cxnLst>
                <a:rect l="0" t="0" r="r" b="b"/>
                <a:pathLst>
                  <a:path w="21600" h="21600" extrusionOk="0">
                    <a:moveTo>
                      <a:pt x="16757" y="5344"/>
                    </a:moveTo>
                    <a:lnTo>
                      <a:pt x="20297" y="4360"/>
                    </a:lnTo>
                    <a:lnTo>
                      <a:pt x="21600" y="6440"/>
                    </a:lnTo>
                    <a:lnTo>
                      <a:pt x="18906" y="8774"/>
                    </a:lnTo>
                    <a:cubicBezTo>
                      <a:pt x="19296" y="10101"/>
                      <a:pt x="19296" y="11499"/>
                      <a:pt x="18906" y="12826"/>
                    </a:cubicBezTo>
                    <a:lnTo>
                      <a:pt x="21600" y="15160"/>
                    </a:lnTo>
                    <a:lnTo>
                      <a:pt x="20297" y="17240"/>
                    </a:lnTo>
                    <a:lnTo>
                      <a:pt x="16757" y="16256"/>
                    </a:lnTo>
                    <a:lnTo>
                      <a:pt x="16757" y="16256"/>
                    </a:lnTo>
                    <a:cubicBezTo>
                      <a:pt x="15705" y="17232"/>
                      <a:pt x="14391" y="17931"/>
                      <a:pt x="12949" y="18283"/>
                    </a:cubicBezTo>
                    <a:lnTo>
                      <a:pt x="12103" y="21600"/>
                    </a:lnTo>
                    <a:lnTo>
                      <a:pt x="9497" y="21600"/>
                    </a:lnTo>
                    <a:lnTo>
                      <a:pt x="8651" y="18283"/>
                    </a:lnTo>
                    <a:lnTo>
                      <a:pt x="8651" y="18283"/>
                    </a:lnTo>
                    <a:cubicBezTo>
                      <a:pt x="7209" y="17931"/>
                      <a:pt x="5895" y="17232"/>
                      <a:pt x="4843" y="16256"/>
                    </a:cubicBezTo>
                    <a:lnTo>
                      <a:pt x="1303" y="17240"/>
                    </a:lnTo>
                    <a:lnTo>
                      <a:pt x="0" y="15160"/>
                    </a:lnTo>
                    <a:lnTo>
                      <a:pt x="2694" y="12826"/>
                    </a:lnTo>
                    <a:lnTo>
                      <a:pt x="2694" y="12826"/>
                    </a:lnTo>
                    <a:cubicBezTo>
                      <a:pt x="2304" y="11499"/>
                      <a:pt x="2304" y="10101"/>
                      <a:pt x="2694" y="8774"/>
                    </a:cubicBezTo>
                    <a:lnTo>
                      <a:pt x="0" y="6440"/>
                    </a:lnTo>
                    <a:lnTo>
                      <a:pt x="1303" y="4360"/>
                    </a:lnTo>
                    <a:lnTo>
                      <a:pt x="4843" y="5344"/>
                    </a:lnTo>
                    <a:lnTo>
                      <a:pt x="4843" y="5344"/>
                    </a:lnTo>
                    <a:cubicBezTo>
                      <a:pt x="5895" y="4368"/>
                      <a:pt x="7209" y="3669"/>
                      <a:pt x="8651" y="3317"/>
                    </a:cubicBezTo>
                    <a:lnTo>
                      <a:pt x="9497" y="0"/>
                    </a:lnTo>
                    <a:lnTo>
                      <a:pt x="12103" y="0"/>
                    </a:lnTo>
                    <a:lnTo>
                      <a:pt x="12949" y="3317"/>
                    </a:lnTo>
                    <a:lnTo>
                      <a:pt x="12949" y="3317"/>
                    </a:lnTo>
                    <a:cubicBezTo>
                      <a:pt x="14391" y="3669"/>
                      <a:pt x="15705" y="4368"/>
                      <a:pt x="16757" y="5344"/>
                    </a:cubicBezTo>
                    <a:close/>
                  </a:path>
                </a:pathLst>
              </a:custGeom>
              <a:solidFill>
                <a:schemeClr val="accent3"/>
              </a:solidFill>
              <a:ln w="12700" cap="flat">
                <a:solidFill>
                  <a:srgbClr val="FFFFFF"/>
                </a:solidFill>
                <a:prstDash val="solid"/>
                <a:miter lim="800000"/>
              </a:ln>
              <a:effectLst/>
            </p:spPr>
            <p:txBody>
              <a:bodyPr wrap="square" lIns="45719" tIns="45719" rIns="45719" bIns="45719" numCol="1" anchor="ctr">
                <a:noAutofit/>
              </a:bodyPr>
              <a:lstStyle/>
              <a:p>
                <a:pPr algn="ctr" defTabSz="1689100">
                  <a:lnSpc>
                    <a:spcPct val="90000"/>
                  </a:lnSpc>
                  <a:spcBef>
                    <a:spcPts val="700"/>
                  </a:spcBef>
                  <a:defRPr sz="3800">
                    <a:solidFill>
                      <a:srgbClr val="FFFFFF"/>
                    </a:solidFill>
                    <a:latin typeface="微软雅黑"/>
                    <a:ea typeface="微软雅黑"/>
                    <a:cs typeface="微软雅黑"/>
                    <a:sym typeface="微软雅黑"/>
                  </a:defRPr>
                </a:pPr>
                <a:endParaRPr/>
              </a:p>
            </p:txBody>
          </p:sp>
          <p:sp>
            <p:nvSpPr>
              <p:cNvPr id="321" name="展现"/>
              <p:cNvSpPr txBox="1"/>
              <p:nvPr/>
            </p:nvSpPr>
            <p:spPr>
              <a:xfrm>
                <a:off x="437440" y="673674"/>
                <a:ext cx="1076135" cy="7696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8259" tIns="48259" rIns="48259" bIns="48259" numCol="1" anchor="ctr">
                <a:spAutoFit/>
              </a:bodyPr>
              <a:lstStyle>
                <a:lvl1pPr algn="ctr" defTabSz="1689100">
                  <a:lnSpc>
                    <a:spcPct val="90000"/>
                  </a:lnSpc>
                  <a:spcBef>
                    <a:spcPts val="1500"/>
                  </a:spcBef>
                  <a:defRPr sz="3800">
                    <a:solidFill>
                      <a:srgbClr val="FFFFFF"/>
                    </a:solidFill>
                    <a:latin typeface="微软雅黑"/>
                    <a:ea typeface="微软雅黑"/>
                    <a:cs typeface="微软雅黑"/>
                    <a:sym typeface="微软雅黑"/>
                  </a:defRPr>
                </a:lvl1pPr>
              </a:lstStyle>
              <a:p>
                <a:r>
                  <a:t>展现</a:t>
                </a:r>
              </a:p>
            </p:txBody>
          </p:sp>
        </p:grpSp>
        <p:grpSp>
          <p:nvGrpSpPr>
            <p:cNvPr id="325" name="成组"/>
            <p:cNvGrpSpPr/>
            <p:nvPr/>
          </p:nvGrpSpPr>
          <p:grpSpPr>
            <a:xfrm>
              <a:off x="1458408" y="0"/>
              <a:ext cx="2383301" cy="2498278"/>
              <a:chOff x="0" y="0"/>
              <a:chExt cx="2383300" cy="2498277"/>
            </a:xfrm>
          </p:grpSpPr>
          <p:sp>
            <p:nvSpPr>
              <p:cNvPr id="323" name="形状"/>
              <p:cNvSpPr/>
              <p:nvPr/>
            </p:nvSpPr>
            <p:spPr>
              <a:xfrm rot="20700000">
                <a:off x="235852" y="212040"/>
                <a:ext cx="1911596" cy="2074198"/>
              </a:xfrm>
              <a:custGeom>
                <a:avLst/>
                <a:gdLst/>
                <a:ahLst/>
                <a:cxnLst>
                  <a:cxn ang="0">
                    <a:pos x="wd2" y="hd2"/>
                  </a:cxn>
                  <a:cxn ang="5400000">
                    <a:pos x="wd2" y="hd2"/>
                  </a:cxn>
                  <a:cxn ang="10800000">
                    <a:pos x="wd2" y="hd2"/>
                  </a:cxn>
                  <a:cxn ang="16200000">
                    <a:pos x="wd2" y="hd2"/>
                  </a:cxn>
                </a:cxnLst>
                <a:rect l="0" t="0" r="r" b="b"/>
                <a:pathLst>
                  <a:path w="21600" h="21600" extrusionOk="0">
                    <a:moveTo>
                      <a:pt x="16757" y="5344"/>
                    </a:moveTo>
                    <a:lnTo>
                      <a:pt x="20297" y="4360"/>
                    </a:lnTo>
                    <a:lnTo>
                      <a:pt x="21600" y="6440"/>
                    </a:lnTo>
                    <a:lnTo>
                      <a:pt x="18906" y="8774"/>
                    </a:lnTo>
                    <a:cubicBezTo>
                      <a:pt x="19296" y="10101"/>
                      <a:pt x="19296" y="11499"/>
                      <a:pt x="18906" y="12826"/>
                    </a:cubicBezTo>
                    <a:lnTo>
                      <a:pt x="21600" y="15160"/>
                    </a:lnTo>
                    <a:lnTo>
                      <a:pt x="20297" y="17240"/>
                    </a:lnTo>
                    <a:lnTo>
                      <a:pt x="16757" y="16256"/>
                    </a:lnTo>
                    <a:lnTo>
                      <a:pt x="16757" y="16256"/>
                    </a:lnTo>
                    <a:cubicBezTo>
                      <a:pt x="15705" y="17232"/>
                      <a:pt x="14391" y="17931"/>
                      <a:pt x="12949" y="18283"/>
                    </a:cubicBezTo>
                    <a:lnTo>
                      <a:pt x="12103" y="21600"/>
                    </a:lnTo>
                    <a:lnTo>
                      <a:pt x="9497" y="21600"/>
                    </a:lnTo>
                    <a:lnTo>
                      <a:pt x="8651" y="18283"/>
                    </a:lnTo>
                    <a:lnTo>
                      <a:pt x="8651" y="18283"/>
                    </a:lnTo>
                    <a:cubicBezTo>
                      <a:pt x="7209" y="17931"/>
                      <a:pt x="5895" y="17232"/>
                      <a:pt x="4843" y="16256"/>
                    </a:cubicBezTo>
                    <a:lnTo>
                      <a:pt x="1303" y="17240"/>
                    </a:lnTo>
                    <a:lnTo>
                      <a:pt x="0" y="15160"/>
                    </a:lnTo>
                    <a:lnTo>
                      <a:pt x="2694" y="12826"/>
                    </a:lnTo>
                    <a:lnTo>
                      <a:pt x="2694" y="12826"/>
                    </a:lnTo>
                    <a:cubicBezTo>
                      <a:pt x="2304" y="11499"/>
                      <a:pt x="2304" y="10101"/>
                      <a:pt x="2694" y="8774"/>
                    </a:cubicBezTo>
                    <a:lnTo>
                      <a:pt x="0" y="6440"/>
                    </a:lnTo>
                    <a:lnTo>
                      <a:pt x="1303" y="4360"/>
                    </a:lnTo>
                    <a:lnTo>
                      <a:pt x="4843" y="5344"/>
                    </a:lnTo>
                    <a:lnTo>
                      <a:pt x="4843" y="5344"/>
                    </a:lnTo>
                    <a:cubicBezTo>
                      <a:pt x="5895" y="4368"/>
                      <a:pt x="7209" y="3669"/>
                      <a:pt x="8651" y="3317"/>
                    </a:cubicBezTo>
                    <a:lnTo>
                      <a:pt x="9497" y="0"/>
                    </a:lnTo>
                    <a:lnTo>
                      <a:pt x="12103" y="0"/>
                    </a:lnTo>
                    <a:lnTo>
                      <a:pt x="12949" y="3317"/>
                    </a:lnTo>
                    <a:lnTo>
                      <a:pt x="12949" y="3317"/>
                    </a:lnTo>
                    <a:cubicBezTo>
                      <a:pt x="14391" y="3669"/>
                      <a:pt x="15705" y="4368"/>
                      <a:pt x="16757" y="5344"/>
                    </a:cubicBezTo>
                    <a:close/>
                  </a:path>
                </a:pathLst>
              </a:custGeom>
              <a:solidFill>
                <a:schemeClr val="accent4"/>
              </a:solidFill>
              <a:ln w="12700" cap="flat">
                <a:solidFill>
                  <a:srgbClr val="FFFFFF"/>
                </a:solidFill>
                <a:prstDash val="solid"/>
                <a:miter lim="800000"/>
              </a:ln>
              <a:effectLst/>
            </p:spPr>
            <p:txBody>
              <a:bodyPr wrap="square" lIns="45719" tIns="45719" rIns="45719" bIns="45719" numCol="1" anchor="ctr">
                <a:noAutofit/>
              </a:bodyPr>
              <a:lstStyle/>
              <a:p>
                <a:pPr algn="ctr" defTabSz="1689100">
                  <a:lnSpc>
                    <a:spcPct val="90000"/>
                  </a:lnSpc>
                  <a:spcBef>
                    <a:spcPts val="700"/>
                  </a:spcBef>
                  <a:defRPr sz="3800">
                    <a:solidFill>
                      <a:srgbClr val="FFFFFF"/>
                    </a:solidFill>
                    <a:latin typeface="微软雅黑"/>
                    <a:ea typeface="微软雅黑"/>
                    <a:cs typeface="微软雅黑"/>
                    <a:sym typeface="微软雅黑"/>
                  </a:defRPr>
                </a:pPr>
                <a:endParaRPr/>
              </a:p>
            </p:txBody>
          </p:sp>
          <p:sp>
            <p:nvSpPr>
              <p:cNvPr id="324" name="性能"/>
              <p:cNvSpPr txBox="1"/>
              <p:nvPr/>
            </p:nvSpPr>
            <p:spPr>
              <a:xfrm>
                <a:off x="595596" y="864328"/>
                <a:ext cx="1192107" cy="7696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8259" tIns="48259" rIns="48259" bIns="48259" numCol="1" anchor="ctr">
                <a:spAutoFit/>
              </a:bodyPr>
              <a:lstStyle>
                <a:lvl1pPr algn="ctr" defTabSz="1689100">
                  <a:lnSpc>
                    <a:spcPct val="90000"/>
                  </a:lnSpc>
                  <a:spcBef>
                    <a:spcPts val="1500"/>
                  </a:spcBef>
                  <a:defRPr sz="3800">
                    <a:solidFill>
                      <a:srgbClr val="FFFFFF"/>
                    </a:solidFill>
                    <a:latin typeface="微软雅黑"/>
                    <a:ea typeface="微软雅黑"/>
                    <a:cs typeface="微软雅黑"/>
                    <a:sym typeface="微软雅黑"/>
                  </a:defRPr>
                </a:lvl1pPr>
              </a:lstStyle>
              <a:p>
                <a:r>
                  <a:t>性能</a:t>
                </a:r>
              </a:p>
            </p:txBody>
          </p:sp>
        </p:grpSp>
        <p:sp>
          <p:nvSpPr>
            <p:cNvPr id="326" name="形状"/>
            <p:cNvSpPr/>
            <p:nvPr/>
          </p:nvSpPr>
          <p:spPr>
            <a:xfrm>
              <a:off x="3598847" y="2048571"/>
              <a:ext cx="1989397" cy="3085409"/>
            </a:xfrm>
            <a:custGeom>
              <a:avLst/>
              <a:gdLst/>
              <a:ahLst/>
              <a:cxnLst>
                <a:cxn ang="0">
                  <a:pos x="wd2" y="hd2"/>
                </a:cxn>
                <a:cxn ang="5400000">
                  <a:pos x="wd2" y="hd2"/>
                </a:cxn>
                <a:cxn ang="10800000">
                  <a:pos x="wd2" y="hd2"/>
                </a:cxn>
                <a:cxn ang="16200000">
                  <a:pos x="wd2" y="hd2"/>
                </a:cxn>
              </a:cxnLst>
              <a:rect l="0" t="0" r="r" b="b"/>
              <a:pathLst>
                <a:path w="21102" h="20924" extrusionOk="0">
                  <a:moveTo>
                    <a:pt x="0" y="78"/>
                  </a:moveTo>
                  <a:lnTo>
                    <a:pt x="0" y="78"/>
                  </a:lnTo>
                  <a:cubicBezTo>
                    <a:pt x="10409" y="-676"/>
                    <a:pt x="19803" y="4108"/>
                    <a:pt x="20982" y="10763"/>
                  </a:cubicBezTo>
                  <a:cubicBezTo>
                    <a:pt x="21600" y="14254"/>
                    <a:pt x="19820" y="17744"/>
                    <a:pt x="16103" y="20331"/>
                  </a:cubicBezTo>
                  <a:lnTo>
                    <a:pt x="16958" y="20924"/>
                  </a:lnTo>
                  <a:lnTo>
                    <a:pt x="14353" y="20595"/>
                  </a:lnTo>
                  <a:lnTo>
                    <a:pt x="13957" y="18844"/>
                  </a:lnTo>
                  <a:lnTo>
                    <a:pt x="14812" y="19437"/>
                  </a:lnTo>
                  <a:cubicBezTo>
                    <a:pt x="21126" y="14960"/>
                    <a:pt x="20568" y="8059"/>
                    <a:pt x="13567" y="4022"/>
                  </a:cubicBezTo>
                  <a:cubicBezTo>
                    <a:pt x="9935" y="1928"/>
                    <a:pt x="5073" y="931"/>
                    <a:pt x="213" y="1283"/>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sp>
          <p:nvSpPr>
            <p:cNvPr id="327" name="形状"/>
            <p:cNvSpPr/>
            <p:nvPr/>
          </p:nvSpPr>
          <p:spPr>
            <a:xfrm>
              <a:off x="0" y="1415150"/>
              <a:ext cx="956348" cy="1420216"/>
            </a:xfrm>
            <a:custGeom>
              <a:avLst/>
              <a:gdLst/>
              <a:ahLst/>
              <a:cxnLst>
                <a:cxn ang="0">
                  <a:pos x="wd2" y="hd2"/>
                </a:cxn>
                <a:cxn ang="5400000">
                  <a:pos x="wd2" y="hd2"/>
                </a:cxn>
                <a:cxn ang="10800000">
                  <a:pos x="wd2" y="hd2"/>
                </a:cxn>
                <a:cxn ang="16200000">
                  <a:pos x="wd2" y="hd2"/>
                </a:cxn>
              </a:cxnLst>
              <a:rect l="0" t="0" r="r" b="b"/>
              <a:pathLst>
                <a:path w="21600" h="21600" extrusionOk="0">
                  <a:moveTo>
                    <a:pt x="20041" y="0"/>
                  </a:moveTo>
                  <a:lnTo>
                    <a:pt x="21600" y="2509"/>
                  </a:lnTo>
                  <a:lnTo>
                    <a:pt x="21600" y="2509"/>
                  </a:lnTo>
                  <a:cubicBezTo>
                    <a:pt x="11798" y="5271"/>
                    <a:pt x="5742" y="11963"/>
                    <a:pt x="6593" y="19095"/>
                  </a:cubicBezTo>
                  <a:lnTo>
                    <a:pt x="9206" y="18710"/>
                  </a:lnTo>
                  <a:lnTo>
                    <a:pt x="5109" y="21600"/>
                  </a:lnTo>
                  <a:lnTo>
                    <a:pt x="0" y="20067"/>
                  </a:lnTo>
                  <a:lnTo>
                    <a:pt x="2616" y="19681"/>
                  </a:lnTo>
                  <a:lnTo>
                    <a:pt x="2616" y="19681"/>
                  </a:lnTo>
                  <a:cubicBezTo>
                    <a:pt x="1369" y="11255"/>
                    <a:pt x="8440" y="3268"/>
                    <a:pt x="20041" y="0"/>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a:p>
          </p:txBody>
        </p:sp>
        <p:sp>
          <p:nvSpPr>
            <p:cNvPr id="328" name="形状"/>
            <p:cNvSpPr/>
            <p:nvPr/>
          </p:nvSpPr>
          <p:spPr>
            <a:xfrm>
              <a:off x="1216195" y="196414"/>
              <a:ext cx="556410" cy="1131229"/>
            </a:xfrm>
            <a:custGeom>
              <a:avLst/>
              <a:gdLst/>
              <a:ahLst/>
              <a:cxnLst>
                <a:cxn ang="0">
                  <a:pos x="wd2" y="hd2"/>
                </a:cxn>
                <a:cxn ang="5400000">
                  <a:pos x="wd2" y="hd2"/>
                </a:cxn>
                <a:cxn ang="10800000">
                  <a:pos x="wd2" y="hd2"/>
                </a:cxn>
                <a:cxn ang="16200000">
                  <a:pos x="wd2" y="hd2"/>
                </a:cxn>
              </a:cxnLst>
              <a:rect l="0" t="0" r="r" b="b"/>
              <a:pathLst>
                <a:path w="20582" h="21600" extrusionOk="0">
                  <a:moveTo>
                    <a:pt x="183" y="21600"/>
                  </a:moveTo>
                  <a:lnTo>
                    <a:pt x="183" y="21600"/>
                  </a:lnTo>
                  <a:cubicBezTo>
                    <a:pt x="-1018" y="14315"/>
                    <a:pt x="3721" y="7101"/>
                    <a:pt x="13258" y="1696"/>
                  </a:cubicBezTo>
                  <a:lnTo>
                    <a:pt x="10348" y="0"/>
                  </a:lnTo>
                  <a:lnTo>
                    <a:pt x="19330" y="999"/>
                  </a:lnTo>
                  <a:lnTo>
                    <a:pt x="20582" y="5964"/>
                  </a:lnTo>
                  <a:lnTo>
                    <a:pt x="17674" y="4269"/>
                  </a:lnTo>
                  <a:lnTo>
                    <a:pt x="17674" y="4269"/>
                  </a:lnTo>
                  <a:cubicBezTo>
                    <a:pt x="9688" y="8944"/>
                    <a:pt x="5750" y="15100"/>
                    <a:pt x="6774" y="21311"/>
                  </a:cubicBezTo>
                  <a:close/>
                </a:path>
              </a:pathLst>
            </a:custGeom>
            <a:solidFill>
              <a:schemeClr val="accent4"/>
            </a:solidFill>
            <a:ln w="12700" cap="flat">
              <a:noFill/>
              <a:miter lim="400000"/>
            </a:ln>
            <a:effectLst/>
          </p:spPr>
          <p:txBody>
            <a:bodyPr wrap="square" lIns="45719" tIns="45719" rIns="45719" bIns="45719" numCol="1" anchor="t">
              <a:noAutofit/>
            </a:bodyPr>
            <a:lstStyle/>
            <a:p>
              <a:endParaRPr/>
            </a:p>
          </p:txBody>
        </p:sp>
      </p:gr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334"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用户体验</a:t>
            </a:r>
          </a:p>
        </p:txBody>
      </p:sp>
      <p:sp>
        <p:nvSpPr>
          <p:cNvPr id="335"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336"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345" name="图示 1"/>
          <p:cNvGrpSpPr/>
          <p:nvPr/>
        </p:nvGrpSpPr>
        <p:grpSpPr>
          <a:xfrm>
            <a:off x="3999089" y="2014746"/>
            <a:ext cx="4800554" cy="3896762"/>
            <a:chOff x="0" y="0"/>
            <a:chExt cx="4800553" cy="3896761"/>
          </a:xfrm>
        </p:grpSpPr>
        <p:grpSp>
          <p:nvGrpSpPr>
            <p:cNvPr id="339" name="成组"/>
            <p:cNvGrpSpPr/>
            <p:nvPr/>
          </p:nvGrpSpPr>
          <p:grpSpPr>
            <a:xfrm>
              <a:off x="1980417" y="0"/>
              <a:ext cx="1833721" cy="2107725"/>
              <a:chOff x="0" y="0"/>
              <a:chExt cx="1833720" cy="2107724"/>
            </a:xfrm>
          </p:grpSpPr>
          <p:sp>
            <p:nvSpPr>
              <p:cNvPr id="337" name="形状"/>
              <p:cNvSpPr/>
              <p:nvPr/>
            </p:nvSpPr>
            <p:spPr>
              <a:xfrm rot="5400000">
                <a:off x="-137003" y="137002"/>
                <a:ext cx="2107726" cy="183372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98" y="0"/>
                    </a:lnTo>
                    <a:lnTo>
                      <a:pt x="16902" y="0"/>
                    </a:lnTo>
                    <a:lnTo>
                      <a:pt x="21600" y="10800"/>
                    </a:lnTo>
                    <a:lnTo>
                      <a:pt x="16902" y="21600"/>
                    </a:lnTo>
                    <a:lnTo>
                      <a:pt x="4698" y="21600"/>
                    </a:lnTo>
                    <a:close/>
                  </a:path>
                </a:pathLst>
              </a:custGeom>
              <a:solidFill>
                <a:schemeClr val="accent4">
                  <a:alpha val="90000"/>
                </a:schemeClr>
              </a:solidFill>
              <a:ln w="12700" cap="flat">
                <a:solidFill>
                  <a:srgbClr val="FFFFFF"/>
                </a:solidFill>
                <a:prstDash val="solid"/>
                <a:miter lim="800000"/>
              </a:ln>
              <a:effectLst/>
            </p:spPr>
            <p:txBody>
              <a:bodyPr wrap="square" lIns="45719" tIns="45719" rIns="45719" bIns="45719" numCol="1" anchor="ctr">
                <a:noAutofit/>
              </a:bodyPr>
              <a:lstStyle/>
              <a:p>
                <a:pPr algn="ctr" defTabSz="1333500">
                  <a:lnSpc>
                    <a:spcPct val="90000"/>
                  </a:lnSpc>
                  <a:spcBef>
                    <a:spcPts val="700"/>
                  </a:spcBef>
                  <a:defRPr sz="3000">
                    <a:solidFill>
                      <a:srgbClr val="FFFFFF"/>
                    </a:solidFill>
                    <a:latin typeface="微软雅黑"/>
                    <a:ea typeface="微软雅黑"/>
                    <a:cs typeface="微软雅黑"/>
                    <a:sym typeface="微软雅黑"/>
                  </a:defRPr>
                </a:pPr>
                <a:endParaRPr/>
              </a:p>
            </p:txBody>
          </p:sp>
          <p:sp>
            <p:nvSpPr>
              <p:cNvPr id="338" name="加载速度"/>
              <p:cNvSpPr txBox="1"/>
              <p:nvPr/>
            </p:nvSpPr>
            <p:spPr>
              <a:xfrm>
                <a:off x="285754" y="432832"/>
                <a:ext cx="1262211" cy="12420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4300" tIns="114300" rIns="114300" bIns="114300" numCol="1" anchor="ctr">
                <a:spAutoFit/>
              </a:bodyPr>
              <a:lstStyle>
                <a:lvl1pPr algn="ctr" defTabSz="1333500">
                  <a:lnSpc>
                    <a:spcPct val="90000"/>
                  </a:lnSpc>
                  <a:spcBef>
                    <a:spcPts val="1200"/>
                  </a:spcBef>
                  <a:defRPr sz="3000">
                    <a:solidFill>
                      <a:srgbClr val="FFFFFF"/>
                    </a:solidFill>
                    <a:latin typeface="微软雅黑"/>
                    <a:ea typeface="微软雅黑"/>
                    <a:cs typeface="微软雅黑"/>
                    <a:sym typeface="微软雅黑"/>
                  </a:defRPr>
                </a:lvl1pPr>
              </a:lstStyle>
              <a:p>
                <a:r>
                  <a:t>加载速度</a:t>
                </a:r>
              </a:p>
            </p:txBody>
          </p:sp>
        </p:grpSp>
        <p:sp>
          <p:nvSpPr>
            <p:cNvPr id="340" name="形状"/>
            <p:cNvSpPr/>
            <p:nvPr/>
          </p:nvSpPr>
          <p:spPr>
            <a:xfrm rot="5400000">
              <a:off x="-137003" y="137002"/>
              <a:ext cx="2107726" cy="183372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98" y="0"/>
                  </a:lnTo>
                  <a:lnTo>
                    <a:pt x="16902" y="0"/>
                  </a:lnTo>
                  <a:lnTo>
                    <a:pt x="21600" y="10800"/>
                  </a:lnTo>
                  <a:lnTo>
                    <a:pt x="16902" y="21600"/>
                  </a:lnTo>
                  <a:lnTo>
                    <a:pt x="4698" y="21600"/>
                  </a:lnTo>
                  <a:close/>
                </a:path>
              </a:pathLst>
            </a:custGeom>
            <a:solidFill>
              <a:schemeClr val="accent4">
                <a:alpha val="76667"/>
              </a:schemeClr>
            </a:solidFill>
            <a:ln w="12700" cap="flat">
              <a:solidFill>
                <a:srgbClr val="FFFFFF"/>
              </a:solidFill>
              <a:prstDash val="solid"/>
              <a:miter lim="800000"/>
            </a:ln>
            <a:effectLst/>
          </p:spPr>
          <p:txBody>
            <a:bodyPr wrap="square" lIns="45719" tIns="45719" rIns="45719" bIns="45719" numCol="1" anchor="ctr">
              <a:noAutofit/>
            </a:bodyPr>
            <a:lstStyle/>
            <a:p>
              <a:pPr algn="ctr" defTabSz="1600200">
                <a:lnSpc>
                  <a:spcPct val="90000"/>
                </a:lnSpc>
                <a:spcBef>
                  <a:spcPts val="700"/>
                </a:spcBef>
                <a:defRPr sz="3600">
                  <a:solidFill>
                    <a:srgbClr val="FFFFFF"/>
                  </a:solidFill>
                </a:defRPr>
              </a:pPr>
              <a:endParaRPr/>
            </a:p>
          </p:txBody>
        </p:sp>
        <p:grpSp>
          <p:nvGrpSpPr>
            <p:cNvPr id="343" name="成组"/>
            <p:cNvGrpSpPr/>
            <p:nvPr/>
          </p:nvGrpSpPr>
          <p:grpSpPr>
            <a:xfrm>
              <a:off x="986415" y="1789037"/>
              <a:ext cx="1833721" cy="2107725"/>
              <a:chOff x="0" y="0"/>
              <a:chExt cx="1833720" cy="2107724"/>
            </a:xfrm>
          </p:grpSpPr>
          <p:sp>
            <p:nvSpPr>
              <p:cNvPr id="341" name="形状"/>
              <p:cNvSpPr/>
              <p:nvPr/>
            </p:nvSpPr>
            <p:spPr>
              <a:xfrm rot="5400000">
                <a:off x="-137003" y="137002"/>
                <a:ext cx="2107726" cy="183372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98" y="0"/>
                    </a:lnTo>
                    <a:lnTo>
                      <a:pt x="16902" y="0"/>
                    </a:lnTo>
                    <a:lnTo>
                      <a:pt x="21600" y="10800"/>
                    </a:lnTo>
                    <a:lnTo>
                      <a:pt x="16902" y="21600"/>
                    </a:lnTo>
                    <a:lnTo>
                      <a:pt x="4698" y="21600"/>
                    </a:lnTo>
                    <a:close/>
                  </a:path>
                </a:pathLst>
              </a:custGeom>
              <a:solidFill>
                <a:schemeClr val="accent4">
                  <a:alpha val="63333"/>
                </a:schemeClr>
              </a:solidFill>
              <a:ln w="12700" cap="flat">
                <a:solidFill>
                  <a:srgbClr val="FFFFFF"/>
                </a:solidFill>
                <a:prstDash val="solid"/>
                <a:miter lim="800000"/>
              </a:ln>
              <a:effectLst/>
            </p:spPr>
            <p:txBody>
              <a:bodyPr wrap="square" lIns="45719" tIns="45719" rIns="45719" bIns="45719" numCol="1" anchor="ctr">
                <a:noAutofit/>
              </a:bodyPr>
              <a:lstStyle/>
              <a:p>
                <a:pPr algn="ctr" defTabSz="1333500">
                  <a:lnSpc>
                    <a:spcPct val="90000"/>
                  </a:lnSpc>
                  <a:spcBef>
                    <a:spcPts val="700"/>
                  </a:spcBef>
                  <a:defRPr sz="3000">
                    <a:solidFill>
                      <a:srgbClr val="FFFFFF"/>
                    </a:solidFill>
                    <a:latin typeface="微软雅黑"/>
                    <a:ea typeface="微软雅黑"/>
                    <a:cs typeface="微软雅黑"/>
                    <a:sym typeface="微软雅黑"/>
                  </a:defRPr>
                </a:pPr>
                <a:endParaRPr/>
              </a:p>
            </p:txBody>
          </p:sp>
          <p:sp>
            <p:nvSpPr>
              <p:cNvPr id="342" name="包体大小"/>
              <p:cNvSpPr txBox="1"/>
              <p:nvPr/>
            </p:nvSpPr>
            <p:spPr>
              <a:xfrm>
                <a:off x="285754" y="432831"/>
                <a:ext cx="1262211" cy="12420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4300" tIns="114300" rIns="114300" bIns="114300" numCol="1" anchor="ctr">
                <a:spAutoFit/>
              </a:bodyPr>
              <a:lstStyle>
                <a:lvl1pPr algn="ctr" defTabSz="1333500">
                  <a:lnSpc>
                    <a:spcPct val="90000"/>
                  </a:lnSpc>
                  <a:spcBef>
                    <a:spcPts val="1200"/>
                  </a:spcBef>
                  <a:defRPr sz="3000">
                    <a:solidFill>
                      <a:srgbClr val="FFFFFF"/>
                    </a:solidFill>
                    <a:latin typeface="微软雅黑"/>
                    <a:ea typeface="微软雅黑"/>
                    <a:cs typeface="微软雅黑"/>
                    <a:sym typeface="微软雅黑"/>
                  </a:defRPr>
                </a:lvl1pPr>
              </a:lstStyle>
              <a:p>
                <a:r>
                  <a:t>包体大小</a:t>
                </a:r>
              </a:p>
            </p:txBody>
          </p:sp>
        </p:grpSp>
        <p:sp>
          <p:nvSpPr>
            <p:cNvPr id="344" name="形状"/>
            <p:cNvSpPr/>
            <p:nvPr/>
          </p:nvSpPr>
          <p:spPr>
            <a:xfrm rot="5400000">
              <a:off x="2829831" y="1926039"/>
              <a:ext cx="2107725" cy="183372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4698" y="0"/>
                  </a:lnTo>
                  <a:lnTo>
                    <a:pt x="16902" y="0"/>
                  </a:lnTo>
                  <a:lnTo>
                    <a:pt x="21600" y="10800"/>
                  </a:lnTo>
                  <a:lnTo>
                    <a:pt x="16902" y="21600"/>
                  </a:lnTo>
                  <a:lnTo>
                    <a:pt x="4698" y="21600"/>
                  </a:lnTo>
                  <a:close/>
                </a:path>
              </a:pathLst>
            </a:custGeom>
            <a:solidFill>
              <a:schemeClr val="accent4">
                <a:alpha val="49999"/>
              </a:schemeClr>
            </a:solidFill>
            <a:ln w="12700" cap="flat">
              <a:solidFill>
                <a:srgbClr val="FFFFFF"/>
              </a:solidFill>
              <a:prstDash val="solid"/>
              <a:miter lim="800000"/>
            </a:ln>
            <a:effectLst/>
          </p:spPr>
          <p:txBody>
            <a:bodyPr wrap="square" lIns="45719" tIns="45719" rIns="45719" bIns="45719" numCol="1" anchor="ctr">
              <a:noAutofit/>
            </a:bodyPr>
            <a:lstStyle/>
            <a:p>
              <a:pPr algn="ctr" defTabSz="1600200">
                <a:lnSpc>
                  <a:spcPct val="90000"/>
                </a:lnSpc>
                <a:spcBef>
                  <a:spcPts val="700"/>
                </a:spcBef>
                <a:defRPr sz="3600">
                  <a:solidFill>
                    <a:srgbClr val="FFFFFF"/>
                  </a:solidFill>
                </a:defRPr>
              </a:pPr>
              <a:endParaRPr/>
            </a:p>
          </p:txBody>
        </p:sp>
      </p:gr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350"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377" name="图示 2"/>
          <p:cNvGrpSpPr/>
          <p:nvPr/>
        </p:nvGrpSpPr>
        <p:grpSpPr>
          <a:xfrm>
            <a:off x="2784038" y="1376159"/>
            <a:ext cx="6393369" cy="4248963"/>
            <a:chOff x="0" y="0"/>
            <a:chExt cx="6393367" cy="4248962"/>
          </a:xfrm>
        </p:grpSpPr>
        <p:grpSp>
          <p:nvGrpSpPr>
            <p:cNvPr id="353" name="成组"/>
            <p:cNvGrpSpPr/>
            <p:nvPr/>
          </p:nvGrpSpPr>
          <p:grpSpPr>
            <a:xfrm>
              <a:off x="3453221" y="2889294"/>
              <a:ext cx="2836405" cy="1359669"/>
              <a:chOff x="0" y="0"/>
              <a:chExt cx="2836404" cy="1359667"/>
            </a:xfrm>
          </p:grpSpPr>
          <p:sp>
            <p:nvSpPr>
              <p:cNvPr id="351" name="圆角矩形"/>
              <p:cNvSpPr/>
              <p:nvPr/>
            </p:nvSpPr>
            <p:spPr>
              <a:xfrm>
                <a:off x="0" y="0"/>
                <a:ext cx="2836405" cy="1359668"/>
              </a:xfrm>
              <a:prstGeom prst="roundRect">
                <a:avLst>
                  <a:gd name="adj" fmla="val 10000"/>
                </a:avLst>
              </a:prstGeom>
              <a:solidFill>
                <a:srgbClr val="FFFFFF">
                  <a:alpha val="90000"/>
                </a:srgbClr>
              </a:solidFill>
              <a:ln w="12700" cap="flat">
                <a:solidFill>
                  <a:srgbClr val="FFDFB1"/>
                </a:solidFill>
                <a:prstDash val="solid"/>
                <a:miter lim="800000"/>
              </a:ln>
              <a:effectLst/>
            </p:spPr>
            <p:txBody>
              <a:bodyPr wrap="square" lIns="45719" tIns="45719" rIns="45719" bIns="45719" numCol="1" anchor="t">
                <a:noAutofit/>
              </a:bodyPr>
              <a:lstStyle/>
              <a:p>
                <a:pPr defTabSz="1022350">
                  <a:lnSpc>
                    <a:spcPct val="90000"/>
                  </a:lnSpc>
                  <a:spcBef>
                    <a:spcPts val="300"/>
                  </a:spcBef>
                  <a:defRPr sz="2300"/>
                </a:pPr>
                <a:endParaRPr/>
              </a:p>
            </p:txBody>
          </p:sp>
          <p:sp>
            <p:nvSpPr>
              <p:cNvPr id="352" name="美术效果"/>
              <p:cNvSpPr txBox="1"/>
              <p:nvPr/>
            </p:nvSpPr>
            <p:spPr>
              <a:xfrm>
                <a:off x="880788" y="369784"/>
                <a:ext cx="1925750" cy="635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4300" tIns="114300" rIns="114300" bIns="114300" numCol="1" anchor="t">
                <a:spAutoFit/>
              </a:bodyPr>
              <a:lstStyle/>
              <a:p>
                <a:pPr marL="228600" lvl="1" indent="-228600" defTabSz="1022350">
                  <a:lnSpc>
                    <a:spcPct val="90000"/>
                  </a:lnSpc>
                  <a:spcBef>
                    <a:spcPts val="400"/>
                  </a:spcBef>
                  <a:buSzPct val="100000"/>
                  <a:buChar char="•"/>
                  <a:defRPr sz="2300"/>
                </a:pPr>
                <a:r>
                  <a:t>美术效果</a:t>
                </a:r>
              </a:p>
            </p:txBody>
          </p:sp>
        </p:grpSp>
        <p:grpSp>
          <p:nvGrpSpPr>
            <p:cNvPr id="356" name="成组"/>
            <p:cNvGrpSpPr/>
            <p:nvPr/>
          </p:nvGrpSpPr>
          <p:grpSpPr>
            <a:xfrm>
              <a:off x="9961" y="2877574"/>
              <a:ext cx="2863776" cy="1359669"/>
              <a:chOff x="0" y="0"/>
              <a:chExt cx="2863775" cy="1359667"/>
            </a:xfrm>
          </p:grpSpPr>
          <p:sp>
            <p:nvSpPr>
              <p:cNvPr id="354" name="圆角矩形"/>
              <p:cNvSpPr/>
              <p:nvPr/>
            </p:nvSpPr>
            <p:spPr>
              <a:xfrm>
                <a:off x="0" y="0"/>
                <a:ext cx="2863776" cy="1359668"/>
              </a:xfrm>
              <a:prstGeom prst="roundRect">
                <a:avLst>
                  <a:gd name="adj" fmla="val 10000"/>
                </a:avLst>
              </a:prstGeom>
              <a:solidFill>
                <a:srgbClr val="FFFFFF">
                  <a:alpha val="90000"/>
                </a:srgbClr>
              </a:solidFill>
              <a:ln w="12700" cap="flat">
                <a:solidFill>
                  <a:srgbClr val="FFBD36"/>
                </a:solidFill>
                <a:prstDash val="solid"/>
                <a:miter lim="800000"/>
              </a:ln>
              <a:effectLst/>
            </p:spPr>
            <p:txBody>
              <a:bodyPr wrap="square" lIns="45719" tIns="45719" rIns="45719" bIns="45719" numCol="1" anchor="t">
                <a:noAutofit/>
              </a:bodyPr>
              <a:lstStyle/>
              <a:p>
                <a:pPr defTabSz="1022350">
                  <a:lnSpc>
                    <a:spcPct val="90000"/>
                  </a:lnSpc>
                  <a:spcBef>
                    <a:spcPts val="300"/>
                  </a:spcBef>
                  <a:defRPr sz="2300"/>
                </a:pPr>
                <a:endParaRPr/>
              </a:p>
            </p:txBody>
          </p:sp>
          <p:sp>
            <p:nvSpPr>
              <p:cNvPr id="355" name="加载速度"/>
              <p:cNvSpPr txBox="1"/>
              <p:nvPr/>
            </p:nvSpPr>
            <p:spPr>
              <a:xfrm>
                <a:off x="29866" y="369784"/>
                <a:ext cx="1944910" cy="635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4300" tIns="114300" rIns="114300" bIns="114300" numCol="1" anchor="t">
                <a:spAutoFit/>
              </a:bodyPr>
              <a:lstStyle/>
              <a:p>
                <a:pPr marL="228600" lvl="1" indent="-228600" defTabSz="1022350">
                  <a:lnSpc>
                    <a:spcPct val="90000"/>
                  </a:lnSpc>
                  <a:spcBef>
                    <a:spcPts val="400"/>
                  </a:spcBef>
                  <a:buSzPct val="100000"/>
                  <a:buChar char="•"/>
                  <a:defRPr sz="2300"/>
                </a:pPr>
                <a:r>
                  <a:t>加载速度</a:t>
                </a:r>
              </a:p>
            </p:txBody>
          </p:sp>
        </p:grpSp>
        <p:grpSp>
          <p:nvGrpSpPr>
            <p:cNvPr id="359" name="成组"/>
            <p:cNvGrpSpPr/>
            <p:nvPr/>
          </p:nvGrpSpPr>
          <p:grpSpPr>
            <a:xfrm>
              <a:off x="3349478" y="0"/>
              <a:ext cx="3043890" cy="1359668"/>
              <a:chOff x="0" y="0"/>
              <a:chExt cx="3043889" cy="1359667"/>
            </a:xfrm>
          </p:grpSpPr>
          <p:sp>
            <p:nvSpPr>
              <p:cNvPr id="357" name="圆角矩形"/>
              <p:cNvSpPr/>
              <p:nvPr/>
            </p:nvSpPr>
            <p:spPr>
              <a:xfrm>
                <a:off x="0" y="0"/>
                <a:ext cx="3043890" cy="1359668"/>
              </a:xfrm>
              <a:prstGeom prst="roundRect">
                <a:avLst>
                  <a:gd name="adj" fmla="val 10000"/>
                </a:avLst>
              </a:prstGeom>
              <a:solidFill>
                <a:srgbClr val="FFFFFF">
                  <a:alpha val="90000"/>
                </a:srgbClr>
              </a:solidFill>
              <a:ln w="12700" cap="flat">
                <a:solidFill>
                  <a:srgbClr val="FFBD36"/>
                </a:solidFill>
                <a:prstDash val="solid"/>
                <a:miter lim="800000"/>
              </a:ln>
              <a:effectLst/>
            </p:spPr>
            <p:txBody>
              <a:bodyPr wrap="square" lIns="45719" tIns="45719" rIns="45719" bIns="45719" numCol="1" anchor="t">
                <a:noAutofit/>
              </a:bodyPr>
              <a:lstStyle/>
              <a:p>
                <a:pPr defTabSz="1066800">
                  <a:lnSpc>
                    <a:spcPct val="90000"/>
                  </a:lnSpc>
                  <a:spcBef>
                    <a:spcPts val="300"/>
                  </a:spcBef>
                  <a:defRPr sz="2400"/>
                </a:pPr>
                <a:endParaRPr/>
              </a:p>
            </p:txBody>
          </p:sp>
          <p:sp>
            <p:nvSpPr>
              <p:cNvPr id="358" name="硬盘占用"/>
              <p:cNvSpPr txBox="1"/>
              <p:nvPr/>
            </p:nvSpPr>
            <p:spPr>
              <a:xfrm>
                <a:off x="943033" y="29866"/>
                <a:ext cx="2070989" cy="6553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8110" tIns="118110" rIns="118110" bIns="118110" numCol="1" anchor="t">
                <a:spAutoFit/>
              </a:bodyPr>
              <a:lstStyle/>
              <a:p>
                <a:pPr marL="228600" lvl="1" indent="-228600" defTabSz="1066800">
                  <a:lnSpc>
                    <a:spcPct val="90000"/>
                  </a:lnSpc>
                  <a:spcBef>
                    <a:spcPts val="400"/>
                  </a:spcBef>
                  <a:buSzPct val="100000"/>
                  <a:buChar char="•"/>
                  <a:defRPr sz="2400"/>
                </a:pPr>
                <a:r>
                  <a:t>硬盘占用</a:t>
                </a:r>
              </a:p>
            </p:txBody>
          </p:sp>
        </p:grpSp>
        <p:grpSp>
          <p:nvGrpSpPr>
            <p:cNvPr id="362" name="成组"/>
            <p:cNvGrpSpPr/>
            <p:nvPr/>
          </p:nvGrpSpPr>
          <p:grpSpPr>
            <a:xfrm>
              <a:off x="0" y="0"/>
              <a:ext cx="2893518" cy="1359668"/>
              <a:chOff x="0" y="0"/>
              <a:chExt cx="2893517" cy="1359667"/>
            </a:xfrm>
          </p:grpSpPr>
          <p:sp>
            <p:nvSpPr>
              <p:cNvPr id="360" name="圆角矩形"/>
              <p:cNvSpPr/>
              <p:nvPr/>
            </p:nvSpPr>
            <p:spPr>
              <a:xfrm>
                <a:off x="0" y="0"/>
                <a:ext cx="2893518" cy="1359668"/>
              </a:xfrm>
              <a:prstGeom prst="roundRect">
                <a:avLst>
                  <a:gd name="adj" fmla="val 10000"/>
                </a:avLst>
              </a:prstGeom>
              <a:solidFill>
                <a:srgbClr val="FFFFFF">
                  <a:alpha val="90000"/>
                </a:srgbClr>
              </a:solidFill>
              <a:ln w="12700" cap="flat">
                <a:solidFill>
                  <a:srgbClr val="BA8C00"/>
                </a:solidFill>
                <a:prstDash val="solid"/>
                <a:miter lim="800000"/>
              </a:ln>
              <a:effectLst/>
            </p:spPr>
            <p:txBody>
              <a:bodyPr wrap="square" lIns="45719" tIns="45719" rIns="45719" bIns="45719" numCol="1" anchor="t">
                <a:noAutofit/>
              </a:bodyPr>
              <a:lstStyle/>
              <a:p>
                <a:pPr defTabSz="1066800">
                  <a:lnSpc>
                    <a:spcPct val="90000"/>
                  </a:lnSpc>
                  <a:spcBef>
                    <a:spcPts val="300"/>
                  </a:spcBef>
                  <a:defRPr sz="2400"/>
                </a:pPr>
                <a:endParaRPr/>
              </a:p>
            </p:txBody>
          </p:sp>
          <p:sp>
            <p:nvSpPr>
              <p:cNvPr id="361" name="内存占用"/>
              <p:cNvSpPr txBox="1"/>
              <p:nvPr/>
            </p:nvSpPr>
            <p:spPr>
              <a:xfrm>
                <a:off x="29866" y="29866"/>
                <a:ext cx="1965730" cy="65532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8110" tIns="118110" rIns="118110" bIns="118110" numCol="1" anchor="t">
                <a:spAutoFit/>
              </a:bodyPr>
              <a:lstStyle/>
              <a:p>
                <a:pPr marL="228600" lvl="1" indent="-228600" defTabSz="1066800">
                  <a:lnSpc>
                    <a:spcPct val="90000"/>
                  </a:lnSpc>
                  <a:spcBef>
                    <a:spcPts val="400"/>
                  </a:spcBef>
                  <a:buSzPct val="100000"/>
                  <a:buChar char="•"/>
                  <a:defRPr sz="2400"/>
                </a:pPr>
                <a:r>
                  <a:t>内存占用</a:t>
                </a:r>
              </a:p>
            </p:txBody>
          </p:sp>
        </p:grpSp>
        <p:grpSp>
          <p:nvGrpSpPr>
            <p:cNvPr id="365" name="成组"/>
            <p:cNvGrpSpPr/>
            <p:nvPr/>
          </p:nvGrpSpPr>
          <p:grpSpPr>
            <a:xfrm>
              <a:off x="1314392" y="242189"/>
              <a:ext cx="1839802" cy="1839803"/>
              <a:chOff x="0" y="0"/>
              <a:chExt cx="1839801" cy="1839801"/>
            </a:xfrm>
          </p:grpSpPr>
          <p:sp>
            <p:nvSpPr>
              <p:cNvPr id="363" name="形状"/>
              <p:cNvSpPr/>
              <p:nvPr/>
            </p:nvSpPr>
            <p:spPr>
              <a:xfrm>
                <a:off x="-1" y="-1"/>
                <a:ext cx="1839803" cy="18398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671" y="0"/>
                      <a:pt x="21600" y="0"/>
                    </a:cubicBezTo>
                    <a:lnTo>
                      <a:pt x="21600" y="21600"/>
                    </a:lnTo>
                    <a:close/>
                  </a:path>
                </a:pathLst>
              </a:custGeom>
              <a:solidFill>
                <a:srgbClr val="BA8C00"/>
              </a:solidFill>
              <a:ln w="12700" cap="flat">
                <a:solidFill>
                  <a:srgbClr val="FFFFFF"/>
                </a:solidFill>
                <a:prstDash val="solid"/>
                <a:miter lim="800000"/>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endParaRPr/>
              </a:p>
            </p:txBody>
          </p:sp>
          <p:sp>
            <p:nvSpPr>
              <p:cNvPr id="364" name="内存"/>
              <p:cNvSpPr txBox="1"/>
              <p:nvPr/>
            </p:nvSpPr>
            <p:spPr>
              <a:xfrm>
                <a:off x="538864" y="675999"/>
                <a:ext cx="1300937" cy="10266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27584" tIns="227584" rIns="227584" bIns="227584" numCol="1" anchor="ctr">
                <a:spAutoFit/>
              </a:bodyPr>
              <a:lstStyle>
                <a:lvl1pPr algn="ctr" defTabSz="1422400">
                  <a:lnSpc>
                    <a:spcPct val="90000"/>
                  </a:lnSpc>
                  <a:spcBef>
                    <a:spcPts val="1300"/>
                  </a:spcBef>
                  <a:defRPr sz="3200">
                    <a:solidFill>
                      <a:srgbClr val="FFFFFF"/>
                    </a:solidFill>
                  </a:defRPr>
                </a:lvl1pPr>
              </a:lstStyle>
              <a:p>
                <a:r>
                  <a:t>内存</a:t>
                </a:r>
              </a:p>
            </p:txBody>
          </p:sp>
        </p:grpSp>
        <p:grpSp>
          <p:nvGrpSpPr>
            <p:cNvPr id="368" name="成组"/>
            <p:cNvGrpSpPr/>
            <p:nvPr/>
          </p:nvGrpSpPr>
          <p:grpSpPr>
            <a:xfrm>
              <a:off x="3239173" y="242189"/>
              <a:ext cx="1839802" cy="1839803"/>
              <a:chOff x="0" y="0"/>
              <a:chExt cx="1839801" cy="1839801"/>
            </a:xfrm>
          </p:grpSpPr>
          <p:sp>
            <p:nvSpPr>
              <p:cNvPr id="366" name="形状"/>
              <p:cNvSpPr/>
              <p:nvPr/>
            </p:nvSpPr>
            <p:spPr>
              <a:xfrm rot="5400000">
                <a:off x="0" y="0"/>
                <a:ext cx="1839802" cy="18398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671" y="0"/>
                      <a:pt x="21600" y="0"/>
                    </a:cubicBezTo>
                    <a:lnTo>
                      <a:pt x="21600" y="21600"/>
                    </a:lnTo>
                    <a:close/>
                  </a:path>
                </a:pathLst>
              </a:custGeom>
              <a:solidFill>
                <a:srgbClr val="FFBD36"/>
              </a:solidFill>
              <a:ln w="12700" cap="flat">
                <a:solidFill>
                  <a:srgbClr val="FFFFFF"/>
                </a:solidFill>
                <a:prstDash val="solid"/>
                <a:miter lim="800000"/>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endParaRPr/>
              </a:p>
            </p:txBody>
          </p:sp>
          <p:sp>
            <p:nvSpPr>
              <p:cNvPr id="367" name="外存"/>
              <p:cNvSpPr txBox="1"/>
              <p:nvPr/>
            </p:nvSpPr>
            <p:spPr>
              <a:xfrm>
                <a:off x="0" y="675999"/>
                <a:ext cx="1300936" cy="10266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27584" tIns="227584" rIns="227584" bIns="227584" numCol="1" anchor="ctr">
                <a:spAutoFit/>
              </a:bodyPr>
              <a:lstStyle>
                <a:lvl1pPr algn="ctr" defTabSz="1422400">
                  <a:lnSpc>
                    <a:spcPct val="90000"/>
                  </a:lnSpc>
                  <a:spcBef>
                    <a:spcPts val="1300"/>
                  </a:spcBef>
                  <a:defRPr sz="3200">
                    <a:solidFill>
                      <a:srgbClr val="FFFFFF"/>
                    </a:solidFill>
                  </a:defRPr>
                </a:lvl1pPr>
              </a:lstStyle>
              <a:p>
                <a:r>
                  <a:t>外存</a:t>
                </a:r>
              </a:p>
            </p:txBody>
          </p:sp>
        </p:grpSp>
        <p:grpSp>
          <p:nvGrpSpPr>
            <p:cNvPr id="371" name="成组"/>
            <p:cNvGrpSpPr/>
            <p:nvPr/>
          </p:nvGrpSpPr>
          <p:grpSpPr>
            <a:xfrm>
              <a:off x="3239172" y="2166970"/>
              <a:ext cx="1839803" cy="1839803"/>
              <a:chOff x="0" y="0"/>
              <a:chExt cx="1839801" cy="1839801"/>
            </a:xfrm>
          </p:grpSpPr>
          <p:sp>
            <p:nvSpPr>
              <p:cNvPr id="369" name="形状"/>
              <p:cNvSpPr/>
              <p:nvPr/>
            </p:nvSpPr>
            <p:spPr>
              <a:xfrm rot="10800000">
                <a:off x="0" y="-1"/>
                <a:ext cx="1839802" cy="18398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671" y="0"/>
                      <a:pt x="21600" y="0"/>
                    </a:cubicBezTo>
                    <a:lnTo>
                      <a:pt x="21600" y="21600"/>
                    </a:lnTo>
                    <a:close/>
                  </a:path>
                </a:pathLst>
              </a:custGeom>
              <a:solidFill>
                <a:srgbClr val="FFDFB1"/>
              </a:solidFill>
              <a:ln w="12700" cap="flat">
                <a:solidFill>
                  <a:srgbClr val="FFFFFF"/>
                </a:solidFill>
                <a:prstDash val="solid"/>
                <a:miter lim="800000"/>
              </a:ln>
              <a:effectLst/>
            </p:spPr>
            <p:txBody>
              <a:bodyPr wrap="square" lIns="45719" tIns="45719" rIns="45719" bIns="45719" numCol="1" anchor="ctr">
                <a:noAutofit/>
              </a:bodyPr>
              <a:lstStyle/>
              <a:p>
                <a:pPr algn="ctr" defTabSz="1422400">
                  <a:lnSpc>
                    <a:spcPct val="90000"/>
                  </a:lnSpc>
                  <a:spcBef>
                    <a:spcPts val="700"/>
                  </a:spcBef>
                  <a:defRPr sz="3200"/>
                </a:pPr>
                <a:endParaRPr/>
              </a:p>
            </p:txBody>
          </p:sp>
          <p:sp>
            <p:nvSpPr>
              <p:cNvPr id="370" name="展现"/>
              <p:cNvSpPr txBox="1"/>
              <p:nvPr/>
            </p:nvSpPr>
            <p:spPr>
              <a:xfrm>
                <a:off x="0" y="137133"/>
                <a:ext cx="1300936" cy="10266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27584" tIns="227584" rIns="227584" bIns="227584" numCol="1" anchor="ctr">
                <a:spAutoFit/>
              </a:bodyPr>
              <a:lstStyle>
                <a:lvl1pPr algn="ctr" defTabSz="1422400">
                  <a:lnSpc>
                    <a:spcPct val="90000"/>
                  </a:lnSpc>
                  <a:spcBef>
                    <a:spcPts val="1300"/>
                  </a:spcBef>
                  <a:defRPr sz="3200"/>
                </a:lvl1pPr>
              </a:lstStyle>
              <a:p>
                <a:r>
                  <a:t>展现</a:t>
                </a:r>
              </a:p>
            </p:txBody>
          </p:sp>
        </p:grpSp>
        <p:grpSp>
          <p:nvGrpSpPr>
            <p:cNvPr id="374" name="成组"/>
            <p:cNvGrpSpPr/>
            <p:nvPr/>
          </p:nvGrpSpPr>
          <p:grpSpPr>
            <a:xfrm>
              <a:off x="1314391" y="2166970"/>
              <a:ext cx="1839803" cy="1839803"/>
              <a:chOff x="0" y="0"/>
              <a:chExt cx="1839801" cy="1839801"/>
            </a:xfrm>
          </p:grpSpPr>
          <p:sp>
            <p:nvSpPr>
              <p:cNvPr id="372" name="形状"/>
              <p:cNvSpPr/>
              <p:nvPr/>
            </p:nvSpPr>
            <p:spPr>
              <a:xfrm rot="16200000">
                <a:off x="0" y="-1"/>
                <a:ext cx="1839802" cy="18398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9671" y="0"/>
                      <a:pt x="21600" y="0"/>
                    </a:cubicBezTo>
                    <a:lnTo>
                      <a:pt x="21600" y="21600"/>
                    </a:lnTo>
                    <a:close/>
                  </a:path>
                </a:pathLst>
              </a:custGeom>
              <a:solidFill>
                <a:srgbClr val="FFBD36"/>
              </a:solidFill>
              <a:ln w="12700" cap="flat">
                <a:solidFill>
                  <a:srgbClr val="FFFFFF"/>
                </a:solidFill>
                <a:prstDash val="solid"/>
                <a:miter lim="800000"/>
              </a:ln>
              <a:effectLst/>
            </p:spPr>
            <p:txBody>
              <a:bodyPr wrap="square" lIns="45719" tIns="45719" rIns="45719" bIns="45719" numCol="1" anchor="ctr">
                <a:noAutofit/>
              </a:bodyPr>
              <a:lstStyle/>
              <a:p>
                <a:pPr algn="ctr" defTabSz="1422400">
                  <a:lnSpc>
                    <a:spcPct val="90000"/>
                  </a:lnSpc>
                  <a:spcBef>
                    <a:spcPts val="700"/>
                  </a:spcBef>
                  <a:defRPr sz="3200">
                    <a:solidFill>
                      <a:srgbClr val="FFFFFF"/>
                    </a:solidFill>
                  </a:defRPr>
                </a:pPr>
                <a:endParaRPr/>
              </a:p>
            </p:txBody>
          </p:sp>
          <p:sp>
            <p:nvSpPr>
              <p:cNvPr id="373" name="效率"/>
              <p:cNvSpPr txBox="1"/>
              <p:nvPr/>
            </p:nvSpPr>
            <p:spPr>
              <a:xfrm>
                <a:off x="538865" y="137133"/>
                <a:ext cx="1300937" cy="102666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227584" tIns="227584" rIns="227584" bIns="227584" numCol="1" anchor="ctr">
                <a:spAutoFit/>
              </a:bodyPr>
              <a:lstStyle>
                <a:lvl1pPr algn="ctr" defTabSz="1422400">
                  <a:lnSpc>
                    <a:spcPct val="90000"/>
                  </a:lnSpc>
                  <a:spcBef>
                    <a:spcPts val="1300"/>
                  </a:spcBef>
                  <a:defRPr sz="3200">
                    <a:solidFill>
                      <a:srgbClr val="FFFFFF"/>
                    </a:solidFill>
                  </a:defRPr>
                </a:lvl1pPr>
              </a:lstStyle>
              <a:p>
                <a:r>
                  <a:t>效率</a:t>
                </a:r>
              </a:p>
            </p:txBody>
          </p:sp>
        </p:grpSp>
        <p:sp>
          <p:nvSpPr>
            <p:cNvPr id="375" name="形状"/>
            <p:cNvSpPr/>
            <p:nvPr/>
          </p:nvSpPr>
          <p:spPr>
            <a:xfrm>
              <a:off x="2913595" y="1776598"/>
              <a:ext cx="581787" cy="2416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706" y="0"/>
                    <a:pt x="10510" y="0"/>
                  </a:cubicBezTo>
                  <a:cubicBezTo>
                    <a:pt x="14986" y="0"/>
                    <a:pt x="18971" y="5826"/>
                    <a:pt x="20439" y="14517"/>
                  </a:cubicBezTo>
                  <a:lnTo>
                    <a:pt x="21600" y="14516"/>
                  </a:lnTo>
                  <a:lnTo>
                    <a:pt x="19739" y="21600"/>
                  </a:lnTo>
                  <a:lnTo>
                    <a:pt x="16473" y="14516"/>
                  </a:lnTo>
                  <a:lnTo>
                    <a:pt x="17570" y="14516"/>
                  </a:lnTo>
                  <a:lnTo>
                    <a:pt x="17570" y="14516"/>
                  </a:lnTo>
                  <a:cubicBezTo>
                    <a:pt x="15555" y="6947"/>
                    <a:pt x="10761" y="3981"/>
                    <a:pt x="6862" y="7894"/>
                  </a:cubicBezTo>
                  <a:cubicBezTo>
                    <a:pt x="4222" y="10543"/>
                    <a:pt x="2563" y="15830"/>
                    <a:pt x="2563" y="21600"/>
                  </a:cubicBezTo>
                  <a:close/>
                </a:path>
              </a:pathLst>
            </a:custGeom>
            <a:solidFill>
              <a:srgbClr val="FFDFB1"/>
            </a:solidFill>
            <a:ln w="12700" cap="flat">
              <a:solidFill>
                <a:srgbClr val="FFFFFF"/>
              </a:solidFill>
              <a:prstDash val="solid"/>
              <a:miter lim="800000"/>
            </a:ln>
            <a:effectLst/>
          </p:spPr>
          <p:txBody>
            <a:bodyPr wrap="square" lIns="45719" tIns="45719" rIns="45719" bIns="45719" numCol="1" anchor="t">
              <a:noAutofit/>
            </a:bodyPr>
            <a:lstStyle/>
            <a:p>
              <a:endParaRPr/>
            </a:p>
          </p:txBody>
        </p:sp>
        <p:sp>
          <p:nvSpPr>
            <p:cNvPr id="376" name="形状"/>
            <p:cNvSpPr/>
            <p:nvPr/>
          </p:nvSpPr>
          <p:spPr>
            <a:xfrm rot="10800000">
              <a:off x="2897985" y="2230704"/>
              <a:ext cx="581786" cy="2416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706" y="0"/>
                    <a:pt x="10510" y="0"/>
                  </a:cubicBezTo>
                  <a:cubicBezTo>
                    <a:pt x="14986" y="0"/>
                    <a:pt x="18971" y="5826"/>
                    <a:pt x="20439" y="14517"/>
                  </a:cubicBezTo>
                  <a:lnTo>
                    <a:pt x="21600" y="14516"/>
                  </a:lnTo>
                  <a:lnTo>
                    <a:pt x="19739" y="21600"/>
                  </a:lnTo>
                  <a:lnTo>
                    <a:pt x="16473" y="14516"/>
                  </a:lnTo>
                  <a:lnTo>
                    <a:pt x="17570" y="14516"/>
                  </a:lnTo>
                  <a:lnTo>
                    <a:pt x="17570" y="14516"/>
                  </a:lnTo>
                  <a:cubicBezTo>
                    <a:pt x="15555" y="6947"/>
                    <a:pt x="10761" y="3981"/>
                    <a:pt x="6862" y="7894"/>
                  </a:cubicBezTo>
                  <a:cubicBezTo>
                    <a:pt x="4222" y="10543"/>
                    <a:pt x="2563" y="15830"/>
                    <a:pt x="2563" y="21600"/>
                  </a:cubicBezTo>
                  <a:close/>
                </a:path>
              </a:pathLst>
            </a:custGeom>
            <a:solidFill>
              <a:srgbClr val="FFDFB1"/>
            </a:solidFill>
            <a:ln w="12700" cap="flat">
              <a:solidFill>
                <a:srgbClr val="FFFFFF"/>
              </a:solidFill>
              <a:prstDash val="solid"/>
              <a:miter lim="800000"/>
            </a:ln>
            <a:effectLst/>
          </p:spPr>
          <p:txBody>
            <a:bodyPr wrap="square" lIns="45719" tIns="45719" rIns="45719" bIns="45719" numCol="1" anchor="t">
              <a:noAutofit/>
            </a:bodyPr>
            <a:lstStyle/>
            <a:p>
              <a:endParaRPr/>
            </a:p>
          </p:txBody>
        </p:sp>
      </p:grpSp>
      <p:graphicFrame>
        <p:nvGraphicFramePr>
          <p:cNvPr id="378" name="表格 4"/>
          <p:cNvGraphicFramePr/>
          <p:nvPr/>
        </p:nvGraphicFramePr>
        <p:xfrm>
          <a:off x="10230945" y="5298925"/>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椭圆 3"/>
          <p:cNvSpPr/>
          <p:nvPr/>
        </p:nvSpPr>
        <p:spPr>
          <a:xfrm>
            <a:off x="3538535" y="2390775"/>
            <a:ext cx="1457329" cy="1457327"/>
          </a:xfrm>
          <a:prstGeom prst="ellipse">
            <a:avLst/>
          </a:prstGeom>
          <a:ln w="38100">
            <a:solidFill>
              <a:srgbClr val="595856"/>
            </a:solidFill>
            <a:miter/>
          </a:ln>
        </p:spPr>
        <p:txBody>
          <a:bodyPr lIns="45719" rIns="45719" anchor="ctr"/>
          <a:lstStyle/>
          <a:p>
            <a:pPr algn="ctr">
              <a:defRPr>
                <a:solidFill>
                  <a:srgbClr val="FFFFFF"/>
                </a:solidFill>
              </a:defRPr>
            </a:pPr>
            <a:endParaRPr/>
          </a:p>
        </p:txBody>
      </p:sp>
      <p:grpSp>
        <p:nvGrpSpPr>
          <p:cNvPr id="385" name="椭圆 2"/>
          <p:cNvGrpSpPr/>
          <p:nvPr/>
        </p:nvGrpSpPr>
        <p:grpSpPr>
          <a:xfrm>
            <a:off x="3605212" y="2457449"/>
            <a:ext cx="1323975" cy="1323976"/>
            <a:chOff x="0" y="0"/>
            <a:chExt cx="1323974" cy="1323974"/>
          </a:xfrm>
        </p:grpSpPr>
        <p:sp>
          <p:nvSpPr>
            <p:cNvPr id="383" name="圆形"/>
            <p:cNvSpPr/>
            <p:nvPr/>
          </p:nvSpPr>
          <p:spPr>
            <a:xfrm>
              <a:off x="-1" y="-1"/>
              <a:ext cx="1323976" cy="1323976"/>
            </a:xfrm>
            <a:prstGeom prst="ellipse">
              <a:avLst/>
            </a:prstGeom>
            <a:solidFill>
              <a:srgbClr val="595856"/>
            </a:solidFill>
            <a:ln w="12700" cap="flat">
              <a:noFill/>
              <a:miter lim="400000"/>
            </a:ln>
            <a:effectLst/>
          </p:spPr>
          <p:txBody>
            <a:bodyPr wrap="square" lIns="45719" tIns="45719" rIns="45719" bIns="45719" numCol="1" anchor="ctr">
              <a:noAutofit/>
            </a:bodyPr>
            <a:lstStyle/>
            <a:p>
              <a:pPr algn="ctr">
                <a:defRPr sz="6600">
                  <a:solidFill>
                    <a:srgbClr val="FFC800"/>
                  </a:solidFill>
                  <a:latin typeface="华文细黑"/>
                  <a:ea typeface="华文细黑"/>
                  <a:cs typeface="华文细黑"/>
                  <a:sym typeface="华文细黑"/>
                </a:defRPr>
              </a:pPr>
              <a:endParaRPr/>
            </a:p>
          </p:txBody>
        </p:sp>
        <p:sp>
          <p:nvSpPr>
            <p:cNvPr id="384" name="02"/>
            <p:cNvSpPr txBox="1"/>
            <p:nvPr/>
          </p:nvSpPr>
          <p:spPr>
            <a:xfrm>
              <a:off x="193891" y="242887"/>
              <a:ext cx="936192"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6600">
                  <a:solidFill>
                    <a:srgbClr val="FFC800"/>
                  </a:solidFill>
                  <a:latin typeface="华文细黑"/>
                  <a:ea typeface="华文细黑"/>
                  <a:cs typeface="华文细黑"/>
                  <a:sym typeface="华文细黑"/>
                </a:defRPr>
              </a:lvl1pPr>
            </a:lstStyle>
            <a:p>
              <a:r>
                <a:t>02</a:t>
              </a:r>
            </a:p>
          </p:txBody>
        </p:sp>
      </p:grpSp>
      <p:sp>
        <p:nvSpPr>
          <p:cNvPr id="386" name="文本框 4"/>
          <p:cNvSpPr txBox="1"/>
          <p:nvPr/>
        </p:nvSpPr>
        <p:spPr>
          <a:xfrm>
            <a:off x="5062539" y="2245219"/>
            <a:ext cx="3271836" cy="764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b="1">
                <a:solidFill>
                  <a:srgbClr val="FFC800"/>
                </a:solidFill>
                <a:latin typeface="微软雅黑"/>
                <a:ea typeface="微软雅黑"/>
                <a:cs typeface="微软雅黑"/>
                <a:sym typeface="微软雅黑"/>
              </a:defRPr>
            </a:lvl1pPr>
          </a:lstStyle>
          <a:p>
            <a:r>
              <a:t>PART TWO</a:t>
            </a:r>
          </a:p>
        </p:txBody>
      </p:sp>
      <p:sp>
        <p:nvSpPr>
          <p:cNvPr id="387" name="文本框 5"/>
          <p:cNvSpPr txBox="1"/>
          <p:nvPr/>
        </p:nvSpPr>
        <p:spPr>
          <a:xfrm>
            <a:off x="4715481" y="3014661"/>
            <a:ext cx="4012884" cy="878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a:solidFill>
                  <a:srgbClr val="FFFFFF"/>
                </a:solidFill>
                <a:latin typeface="微软雅黑"/>
                <a:ea typeface="微软雅黑"/>
                <a:cs typeface="微软雅黑"/>
                <a:sym typeface="微软雅黑"/>
              </a:defRPr>
            </a:lvl1pPr>
          </a:lstStyle>
          <a:p>
            <a:r>
              <a:t>纹理格式</a:t>
            </a:r>
          </a:p>
        </p:txBody>
      </p:sp>
      <p:sp>
        <p:nvSpPr>
          <p:cNvPr id="388" name="直接连接符 7"/>
          <p:cNvSpPr/>
          <p:nvPr/>
        </p:nvSpPr>
        <p:spPr>
          <a:xfrm>
            <a:off x="5105400" y="3014661"/>
            <a:ext cx="3257204" cy="1"/>
          </a:xfrm>
          <a:prstGeom prst="line">
            <a:avLst/>
          </a:prstGeom>
          <a:ln w="6350">
            <a:solidFill>
              <a:srgbClr val="FFAF00"/>
            </a:solidFill>
            <a:miter/>
          </a:ln>
        </p:spPr>
        <p:txBody>
          <a:bodyPr lIns="45719" rIns="45719"/>
          <a:lstStyle/>
          <a:p>
            <a:endParaRPr/>
          </a:p>
        </p:txBody>
      </p:sp>
      <p:pic>
        <p:nvPicPr>
          <p:cNvPr id="389"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390"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393"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394"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395"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402" name="图示 6"/>
          <p:cNvGrpSpPr/>
          <p:nvPr/>
        </p:nvGrpSpPr>
        <p:grpSpPr>
          <a:xfrm>
            <a:off x="3098800" y="2034864"/>
            <a:ext cx="5671573" cy="3381198"/>
            <a:chOff x="0" y="0"/>
            <a:chExt cx="5671572" cy="3381197"/>
          </a:xfrm>
        </p:grpSpPr>
        <p:grpSp>
          <p:nvGrpSpPr>
            <p:cNvPr id="398" name="成组"/>
            <p:cNvGrpSpPr/>
            <p:nvPr/>
          </p:nvGrpSpPr>
          <p:grpSpPr>
            <a:xfrm>
              <a:off x="0" y="0"/>
              <a:ext cx="5671573" cy="1222922"/>
              <a:chOff x="0" y="0"/>
              <a:chExt cx="5671572" cy="1222921"/>
            </a:xfrm>
          </p:grpSpPr>
          <p:sp>
            <p:nvSpPr>
              <p:cNvPr id="396" name="圆角矩形"/>
              <p:cNvSpPr/>
              <p:nvPr/>
            </p:nvSpPr>
            <p:spPr>
              <a:xfrm>
                <a:off x="0" y="0"/>
                <a:ext cx="5671573" cy="1222922"/>
              </a:xfrm>
              <a:prstGeom prst="roundRect">
                <a:avLst>
                  <a:gd name="adj" fmla="val 16667"/>
                </a:avLst>
              </a:prstGeom>
              <a:solidFill>
                <a:schemeClr val="accent4">
                  <a:alpha val="90000"/>
                </a:schemeClr>
              </a:solidFill>
              <a:ln w="12700" cap="flat">
                <a:solidFill>
                  <a:srgbClr val="FFFFFF"/>
                </a:solidFill>
                <a:prstDash val="solid"/>
                <a:miter lim="800000"/>
              </a:ln>
              <a:effectLst/>
            </p:spPr>
            <p:txBody>
              <a:bodyPr wrap="square" lIns="45719" tIns="45719" rIns="45719" bIns="45719" numCol="1" anchor="ctr">
                <a:noAutofit/>
              </a:bodyPr>
              <a:lstStyle/>
              <a:p>
                <a:pPr defTabSz="1733550">
                  <a:lnSpc>
                    <a:spcPct val="90000"/>
                  </a:lnSpc>
                  <a:spcBef>
                    <a:spcPts val="700"/>
                  </a:spcBef>
                  <a:defRPr sz="3900">
                    <a:solidFill>
                      <a:srgbClr val="FFFFFF"/>
                    </a:solidFill>
                    <a:latin typeface="微软雅黑"/>
                    <a:ea typeface="微软雅黑"/>
                    <a:cs typeface="微软雅黑"/>
                    <a:sym typeface="微软雅黑"/>
                  </a:defRPr>
                </a:pPr>
                <a:endParaRPr/>
              </a:p>
            </p:txBody>
          </p:sp>
          <p:sp>
            <p:nvSpPr>
              <p:cNvPr id="397" name="图像文件格式"/>
              <p:cNvSpPr txBox="1"/>
              <p:nvPr/>
            </p:nvSpPr>
            <p:spPr>
              <a:xfrm>
                <a:off x="59697" y="119970"/>
                <a:ext cx="5552177" cy="9829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8589" tIns="148589" rIns="148589" bIns="148589" numCol="1" anchor="ctr">
                <a:spAutoFit/>
              </a:bodyPr>
              <a:lstStyle>
                <a:lvl1pPr defTabSz="1733550">
                  <a:lnSpc>
                    <a:spcPct val="90000"/>
                  </a:lnSpc>
                  <a:spcBef>
                    <a:spcPts val="1600"/>
                  </a:spcBef>
                  <a:defRPr sz="3900">
                    <a:solidFill>
                      <a:srgbClr val="FFFFFF"/>
                    </a:solidFill>
                    <a:latin typeface="微软雅黑"/>
                    <a:ea typeface="微软雅黑"/>
                    <a:cs typeface="微软雅黑"/>
                    <a:sym typeface="微软雅黑"/>
                  </a:defRPr>
                </a:lvl1pPr>
              </a:lstStyle>
              <a:p>
                <a:r>
                  <a:t>图像文件格式</a:t>
                </a:r>
              </a:p>
            </p:txBody>
          </p:sp>
        </p:grpSp>
        <p:grpSp>
          <p:nvGrpSpPr>
            <p:cNvPr id="401" name="成组"/>
            <p:cNvGrpSpPr/>
            <p:nvPr/>
          </p:nvGrpSpPr>
          <p:grpSpPr>
            <a:xfrm>
              <a:off x="0" y="2103584"/>
              <a:ext cx="5671573" cy="1277614"/>
              <a:chOff x="0" y="0"/>
              <a:chExt cx="5671572" cy="1277612"/>
            </a:xfrm>
          </p:grpSpPr>
          <p:sp>
            <p:nvSpPr>
              <p:cNvPr id="399" name="圆角矩形"/>
              <p:cNvSpPr/>
              <p:nvPr/>
            </p:nvSpPr>
            <p:spPr>
              <a:xfrm>
                <a:off x="0" y="0"/>
                <a:ext cx="5671573" cy="1277613"/>
              </a:xfrm>
              <a:prstGeom prst="roundRect">
                <a:avLst>
                  <a:gd name="adj" fmla="val 16667"/>
                </a:avLst>
              </a:prstGeom>
              <a:solidFill>
                <a:schemeClr val="accent4">
                  <a:alpha val="49999"/>
                </a:schemeClr>
              </a:solidFill>
              <a:ln w="12700" cap="flat">
                <a:solidFill>
                  <a:srgbClr val="FFFFFF"/>
                </a:solidFill>
                <a:prstDash val="solid"/>
                <a:miter lim="800000"/>
              </a:ln>
              <a:effectLst/>
            </p:spPr>
            <p:txBody>
              <a:bodyPr wrap="square" lIns="45719" tIns="45719" rIns="45719" bIns="45719" numCol="1" anchor="ctr">
                <a:noAutofit/>
              </a:bodyPr>
              <a:lstStyle/>
              <a:p>
                <a:pPr defTabSz="1733550">
                  <a:lnSpc>
                    <a:spcPct val="90000"/>
                  </a:lnSpc>
                  <a:spcBef>
                    <a:spcPts val="700"/>
                  </a:spcBef>
                  <a:defRPr sz="3900">
                    <a:solidFill>
                      <a:srgbClr val="FFFFFF"/>
                    </a:solidFill>
                    <a:latin typeface="微软雅黑"/>
                    <a:ea typeface="微软雅黑"/>
                    <a:cs typeface="微软雅黑"/>
                    <a:sym typeface="微软雅黑"/>
                  </a:defRPr>
                </a:pPr>
                <a:endParaRPr/>
              </a:p>
            </p:txBody>
          </p:sp>
          <p:sp>
            <p:nvSpPr>
              <p:cNvPr id="400" name="纹理像素格式"/>
              <p:cNvSpPr txBox="1"/>
              <p:nvPr/>
            </p:nvSpPr>
            <p:spPr>
              <a:xfrm>
                <a:off x="62368" y="147316"/>
                <a:ext cx="5546836" cy="98298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48589" tIns="148589" rIns="148589" bIns="148589" numCol="1" anchor="ctr">
                <a:spAutoFit/>
              </a:bodyPr>
              <a:lstStyle>
                <a:lvl1pPr defTabSz="1733550">
                  <a:lnSpc>
                    <a:spcPct val="90000"/>
                  </a:lnSpc>
                  <a:spcBef>
                    <a:spcPts val="1600"/>
                  </a:spcBef>
                  <a:defRPr sz="3900">
                    <a:solidFill>
                      <a:srgbClr val="FFFFFF"/>
                    </a:solidFill>
                    <a:latin typeface="微软雅黑"/>
                    <a:ea typeface="微软雅黑"/>
                    <a:cs typeface="微软雅黑"/>
                    <a:sym typeface="微软雅黑"/>
                  </a:defRPr>
                </a:lvl1pPr>
              </a:lstStyle>
              <a:p>
                <a:r>
                  <a:t>纹理像素格式</a:t>
                </a:r>
              </a:p>
            </p:txBody>
          </p:sp>
        </p:grpSp>
      </p:grpSp>
      <p:pic>
        <p:nvPicPr>
          <p:cNvPr id="403" name="图片 7" descr="图片 7"/>
          <p:cNvPicPr>
            <a:picLocks noChangeAspect="1"/>
          </p:cNvPicPr>
          <p:nvPr/>
        </p:nvPicPr>
        <p:blipFill>
          <a:blip r:embed="rId5">
            <a:extLst/>
          </a:blip>
          <a:stretch>
            <a:fillRect/>
          </a:stretch>
        </p:blipFill>
        <p:spPr>
          <a:xfrm rot="20732314">
            <a:off x="7166833" y="2155967"/>
            <a:ext cx="1048886" cy="1015232"/>
          </a:xfrm>
          <a:prstGeom prst="rect">
            <a:avLst/>
          </a:prstGeom>
          <a:ln w="12700">
            <a:miter lim="400000"/>
          </a:ln>
        </p:spPr>
      </p:pic>
      <p:pic>
        <p:nvPicPr>
          <p:cNvPr id="404" name="图片 8" descr="图片 8"/>
          <p:cNvPicPr>
            <a:picLocks noChangeAspect="1"/>
          </p:cNvPicPr>
          <p:nvPr/>
        </p:nvPicPr>
        <p:blipFill>
          <a:blip r:embed="rId6">
            <a:extLst/>
          </a:blip>
          <a:stretch>
            <a:fillRect/>
          </a:stretch>
        </p:blipFill>
        <p:spPr>
          <a:xfrm>
            <a:off x="8014047" y="2149986"/>
            <a:ext cx="1095613" cy="1006067"/>
          </a:xfrm>
          <a:prstGeom prst="rect">
            <a:avLst/>
          </a:prstGeom>
          <a:ln w="12700">
            <a:miter lim="400000"/>
          </a:ln>
        </p:spPr>
      </p:pic>
      <p:pic>
        <p:nvPicPr>
          <p:cNvPr id="405" name="图片 9" descr="图片 9"/>
          <p:cNvPicPr>
            <a:picLocks noChangeAspect="1"/>
          </p:cNvPicPr>
          <p:nvPr/>
        </p:nvPicPr>
        <p:blipFill>
          <a:blip r:embed="rId7">
            <a:extLst/>
          </a:blip>
          <a:stretch>
            <a:fillRect/>
          </a:stretch>
        </p:blipFill>
        <p:spPr>
          <a:xfrm>
            <a:off x="7232308" y="4170436"/>
            <a:ext cx="1823389" cy="1753575"/>
          </a:xfrm>
          <a:prstGeom prst="rect">
            <a:avLst/>
          </a:prstGeom>
          <a:ln w="12700">
            <a:miter lim="400000"/>
          </a:ln>
        </p:spPr>
      </p:pic>
      <p:sp>
        <p:nvSpPr>
          <p:cNvPr id="406" name="矩形 1"/>
          <p:cNvSpPr txBox="1"/>
          <p:nvPr/>
        </p:nvSpPr>
        <p:spPr>
          <a:xfrm>
            <a:off x="3006419" y="3156053"/>
            <a:ext cx="3333909" cy="574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a:solidFill>
                  <a:srgbClr val="FFF2CC"/>
                </a:solidFill>
                <a:latin typeface="微软雅黑"/>
                <a:ea typeface="微软雅黑"/>
                <a:cs typeface="微软雅黑"/>
                <a:sym typeface="微软雅黑"/>
              </a:defRPr>
            </a:lvl1pPr>
          </a:lstStyle>
          <a:p>
            <a:r>
              <a:t>Image file formats</a:t>
            </a:r>
          </a:p>
        </p:txBody>
      </p:sp>
      <p:sp>
        <p:nvSpPr>
          <p:cNvPr id="407" name="矩形 10"/>
          <p:cNvSpPr txBox="1"/>
          <p:nvPr/>
        </p:nvSpPr>
        <p:spPr>
          <a:xfrm>
            <a:off x="2997405" y="5328120"/>
            <a:ext cx="2904690" cy="574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a:solidFill>
                  <a:srgbClr val="FFF2CC"/>
                </a:solidFill>
                <a:latin typeface="微软雅黑"/>
                <a:ea typeface="微软雅黑"/>
                <a:cs typeface="微软雅黑"/>
                <a:sym typeface="微软雅黑"/>
              </a:defRPr>
            </a:lvl1pPr>
          </a:lstStyle>
          <a:p>
            <a:r>
              <a:t>Texture formats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1"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412"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413"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414"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pic>
        <p:nvPicPr>
          <p:cNvPr id="415" name="图片 9" descr="图片 9"/>
          <p:cNvPicPr>
            <a:picLocks noChangeAspect="1"/>
          </p:cNvPicPr>
          <p:nvPr/>
        </p:nvPicPr>
        <p:blipFill>
          <a:blip r:embed="rId5">
            <a:extLst/>
          </a:blip>
          <a:stretch>
            <a:fillRect/>
          </a:stretch>
        </p:blipFill>
        <p:spPr>
          <a:xfrm>
            <a:off x="2581948" y="2952055"/>
            <a:ext cx="2793685" cy="2704048"/>
          </a:xfrm>
          <a:prstGeom prst="rect">
            <a:avLst/>
          </a:prstGeom>
          <a:ln w="12700">
            <a:miter lim="400000"/>
          </a:ln>
        </p:spPr>
      </p:pic>
      <p:grpSp>
        <p:nvGrpSpPr>
          <p:cNvPr id="418" name="圆角矩形 11"/>
          <p:cNvGrpSpPr/>
          <p:nvPr/>
        </p:nvGrpSpPr>
        <p:grpSpPr>
          <a:xfrm>
            <a:off x="6621150" y="2301706"/>
            <a:ext cx="3599943" cy="769741"/>
            <a:chOff x="0" y="0"/>
            <a:chExt cx="3599941" cy="769739"/>
          </a:xfrm>
        </p:grpSpPr>
        <p:sp>
          <p:nvSpPr>
            <p:cNvPr id="416" name="圆角矩形"/>
            <p:cNvSpPr/>
            <p:nvPr/>
          </p:nvSpPr>
          <p:spPr>
            <a:xfrm>
              <a:off x="0" y="0"/>
              <a:ext cx="3599942" cy="769740"/>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800">
                  <a:solidFill>
                    <a:srgbClr val="FFC800"/>
                  </a:solidFill>
                  <a:latin typeface="微软雅黑"/>
                  <a:ea typeface="微软雅黑"/>
                  <a:cs typeface="微软雅黑"/>
                  <a:sym typeface="微软雅黑"/>
                </a:defRPr>
              </a:pPr>
              <a:endParaRPr/>
            </a:p>
          </p:txBody>
        </p:sp>
        <p:sp>
          <p:nvSpPr>
            <p:cNvPr id="417" name="RGBA8888"/>
            <p:cNvSpPr txBox="1"/>
            <p:nvPr/>
          </p:nvSpPr>
          <p:spPr>
            <a:xfrm>
              <a:off x="37576" y="123249"/>
              <a:ext cx="3524790"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C800"/>
                  </a:solidFill>
                  <a:latin typeface="微软雅黑"/>
                  <a:ea typeface="微软雅黑"/>
                  <a:cs typeface="微软雅黑"/>
                  <a:sym typeface="微软雅黑"/>
                </a:defRPr>
              </a:lvl1pPr>
            </a:lstStyle>
            <a:p>
              <a:r>
                <a:t>RGBA8888</a:t>
              </a:r>
            </a:p>
          </p:txBody>
        </p:sp>
      </p:grpSp>
      <p:grpSp>
        <p:nvGrpSpPr>
          <p:cNvPr id="421" name="圆角矩形 12"/>
          <p:cNvGrpSpPr/>
          <p:nvPr/>
        </p:nvGrpSpPr>
        <p:grpSpPr>
          <a:xfrm>
            <a:off x="6621150" y="3327015"/>
            <a:ext cx="3599943" cy="769740"/>
            <a:chOff x="0" y="0"/>
            <a:chExt cx="3599941" cy="769739"/>
          </a:xfrm>
        </p:grpSpPr>
        <p:sp>
          <p:nvSpPr>
            <p:cNvPr id="419" name="圆角矩形"/>
            <p:cNvSpPr/>
            <p:nvPr/>
          </p:nvSpPr>
          <p:spPr>
            <a:xfrm>
              <a:off x="0" y="0"/>
              <a:ext cx="3599942" cy="769740"/>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800">
                  <a:solidFill>
                    <a:srgbClr val="FFC800"/>
                  </a:solidFill>
                  <a:latin typeface="微软雅黑"/>
                  <a:ea typeface="微软雅黑"/>
                  <a:cs typeface="微软雅黑"/>
                  <a:sym typeface="微软雅黑"/>
                </a:defRPr>
              </a:pPr>
              <a:endParaRPr/>
            </a:p>
          </p:txBody>
        </p:sp>
        <p:sp>
          <p:nvSpPr>
            <p:cNvPr id="420" name="RGBA4444"/>
            <p:cNvSpPr txBox="1"/>
            <p:nvPr/>
          </p:nvSpPr>
          <p:spPr>
            <a:xfrm>
              <a:off x="37576" y="123249"/>
              <a:ext cx="3524790"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C800"/>
                  </a:solidFill>
                  <a:latin typeface="微软雅黑"/>
                  <a:ea typeface="微软雅黑"/>
                  <a:cs typeface="微软雅黑"/>
                  <a:sym typeface="微软雅黑"/>
                </a:defRPr>
              </a:lvl1pPr>
            </a:lstStyle>
            <a:p>
              <a:r>
                <a:t>RGBA4444</a:t>
              </a:r>
            </a:p>
          </p:txBody>
        </p:sp>
      </p:grpSp>
      <p:grpSp>
        <p:nvGrpSpPr>
          <p:cNvPr id="424" name="圆角矩形 13"/>
          <p:cNvGrpSpPr/>
          <p:nvPr/>
        </p:nvGrpSpPr>
        <p:grpSpPr>
          <a:xfrm>
            <a:off x="6621150" y="4464153"/>
            <a:ext cx="3599943" cy="769740"/>
            <a:chOff x="0" y="0"/>
            <a:chExt cx="3599941" cy="769739"/>
          </a:xfrm>
        </p:grpSpPr>
        <p:sp>
          <p:nvSpPr>
            <p:cNvPr id="422" name="圆角矩形"/>
            <p:cNvSpPr/>
            <p:nvPr/>
          </p:nvSpPr>
          <p:spPr>
            <a:xfrm>
              <a:off x="0" y="0"/>
              <a:ext cx="3599942" cy="769740"/>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800">
                  <a:solidFill>
                    <a:srgbClr val="FFC800"/>
                  </a:solidFill>
                  <a:latin typeface="微软雅黑"/>
                  <a:ea typeface="微软雅黑"/>
                  <a:cs typeface="微软雅黑"/>
                  <a:sym typeface="微软雅黑"/>
                </a:defRPr>
              </a:pPr>
              <a:endParaRPr/>
            </a:p>
          </p:txBody>
        </p:sp>
        <p:sp>
          <p:nvSpPr>
            <p:cNvPr id="423" name="RGBA5551"/>
            <p:cNvSpPr txBox="1"/>
            <p:nvPr/>
          </p:nvSpPr>
          <p:spPr>
            <a:xfrm>
              <a:off x="37576" y="123249"/>
              <a:ext cx="3524790"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C800"/>
                  </a:solidFill>
                  <a:latin typeface="微软雅黑"/>
                  <a:ea typeface="微软雅黑"/>
                  <a:cs typeface="微软雅黑"/>
                  <a:sym typeface="微软雅黑"/>
                </a:defRPr>
              </a:lvl1pPr>
            </a:lstStyle>
            <a:p>
              <a:r>
                <a:t>RGBA5551</a:t>
              </a:r>
            </a:p>
          </p:txBody>
        </p:sp>
      </p:grpSp>
      <p:grpSp>
        <p:nvGrpSpPr>
          <p:cNvPr id="427" name="圆角矩形 14"/>
          <p:cNvGrpSpPr/>
          <p:nvPr/>
        </p:nvGrpSpPr>
        <p:grpSpPr>
          <a:xfrm>
            <a:off x="6621150" y="5593898"/>
            <a:ext cx="3599943" cy="769740"/>
            <a:chOff x="0" y="0"/>
            <a:chExt cx="3599941" cy="769739"/>
          </a:xfrm>
        </p:grpSpPr>
        <p:sp>
          <p:nvSpPr>
            <p:cNvPr id="425" name="圆角矩形"/>
            <p:cNvSpPr/>
            <p:nvPr/>
          </p:nvSpPr>
          <p:spPr>
            <a:xfrm>
              <a:off x="0" y="0"/>
              <a:ext cx="3599942" cy="769740"/>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800">
                  <a:solidFill>
                    <a:srgbClr val="FFC800"/>
                  </a:solidFill>
                  <a:latin typeface="微软雅黑"/>
                  <a:ea typeface="微软雅黑"/>
                  <a:cs typeface="微软雅黑"/>
                  <a:sym typeface="微软雅黑"/>
                </a:defRPr>
              </a:pPr>
              <a:endParaRPr/>
            </a:p>
          </p:txBody>
        </p:sp>
        <p:sp>
          <p:nvSpPr>
            <p:cNvPr id="426" name="A8"/>
            <p:cNvSpPr txBox="1"/>
            <p:nvPr/>
          </p:nvSpPr>
          <p:spPr>
            <a:xfrm>
              <a:off x="37576" y="123249"/>
              <a:ext cx="3524790" cy="523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800">
                  <a:solidFill>
                    <a:srgbClr val="FFC800"/>
                  </a:solidFill>
                  <a:latin typeface="微软雅黑"/>
                  <a:ea typeface="微软雅黑"/>
                  <a:cs typeface="微软雅黑"/>
                  <a:sym typeface="微软雅黑"/>
                </a:defRPr>
              </a:lvl1pPr>
            </a:lstStyle>
            <a:p>
              <a:r>
                <a:t>A8</a:t>
              </a:r>
            </a:p>
          </p:txBody>
        </p:sp>
      </p:grpSp>
      <p:sp>
        <p:nvSpPr>
          <p:cNvPr id="428" name="文本框 17"/>
          <p:cNvSpPr txBox="1"/>
          <p:nvPr/>
        </p:nvSpPr>
        <p:spPr>
          <a:xfrm>
            <a:off x="3136962" y="1488351"/>
            <a:ext cx="167640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图片格式</a:t>
            </a:r>
          </a:p>
        </p:txBody>
      </p:sp>
      <p:sp>
        <p:nvSpPr>
          <p:cNvPr id="429" name="文本框 19"/>
          <p:cNvSpPr txBox="1"/>
          <p:nvPr/>
        </p:nvSpPr>
        <p:spPr>
          <a:xfrm>
            <a:off x="7582921" y="1488351"/>
            <a:ext cx="167640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像素格式</a:t>
            </a:r>
          </a:p>
        </p:txBody>
      </p:sp>
      <p:sp>
        <p:nvSpPr>
          <p:cNvPr id="430" name="文本框 20"/>
          <p:cNvSpPr txBox="1"/>
          <p:nvPr/>
        </p:nvSpPr>
        <p:spPr>
          <a:xfrm rot="1187344">
            <a:off x="599932" y="4808596"/>
            <a:ext cx="167640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容器</a:t>
            </a:r>
          </a:p>
        </p:txBody>
      </p:sp>
      <p:sp>
        <p:nvSpPr>
          <p:cNvPr id="431" name="文本框 22"/>
          <p:cNvSpPr txBox="1"/>
          <p:nvPr/>
        </p:nvSpPr>
        <p:spPr>
          <a:xfrm>
            <a:off x="10024626" y="5273209"/>
            <a:ext cx="167640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内容</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436"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437"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438"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441" name="圆角矩形 11"/>
          <p:cNvGrpSpPr/>
          <p:nvPr/>
        </p:nvGrpSpPr>
        <p:grpSpPr>
          <a:xfrm>
            <a:off x="2846321" y="1830360"/>
            <a:ext cx="2487680" cy="531916"/>
            <a:chOff x="0" y="0"/>
            <a:chExt cx="2487679" cy="531915"/>
          </a:xfrm>
        </p:grpSpPr>
        <p:sp>
          <p:nvSpPr>
            <p:cNvPr id="439"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40" name="RGBA8888"/>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RGBA8888</a:t>
              </a:r>
            </a:p>
          </p:txBody>
        </p:sp>
      </p:grpSp>
      <p:grpSp>
        <p:nvGrpSpPr>
          <p:cNvPr id="444" name="圆角矩形 12"/>
          <p:cNvGrpSpPr/>
          <p:nvPr/>
        </p:nvGrpSpPr>
        <p:grpSpPr>
          <a:xfrm>
            <a:off x="3057336" y="2542638"/>
            <a:ext cx="2487680" cy="531916"/>
            <a:chOff x="0" y="0"/>
            <a:chExt cx="2487679" cy="531915"/>
          </a:xfrm>
        </p:grpSpPr>
        <p:sp>
          <p:nvSpPr>
            <p:cNvPr id="442"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43" name="RGBA4444"/>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RGBA4444</a:t>
              </a:r>
            </a:p>
          </p:txBody>
        </p:sp>
      </p:grpSp>
      <p:grpSp>
        <p:nvGrpSpPr>
          <p:cNvPr id="447" name="圆角矩形 13"/>
          <p:cNvGrpSpPr/>
          <p:nvPr/>
        </p:nvGrpSpPr>
        <p:grpSpPr>
          <a:xfrm>
            <a:off x="3268350" y="3264213"/>
            <a:ext cx="2487681" cy="531916"/>
            <a:chOff x="0" y="0"/>
            <a:chExt cx="2487679" cy="531915"/>
          </a:xfrm>
        </p:grpSpPr>
        <p:sp>
          <p:nvSpPr>
            <p:cNvPr id="445"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46" name="RGBA5551"/>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RGBA5551</a:t>
              </a:r>
            </a:p>
          </p:txBody>
        </p:sp>
      </p:grpSp>
      <p:grpSp>
        <p:nvGrpSpPr>
          <p:cNvPr id="450" name="圆角矩形 14"/>
          <p:cNvGrpSpPr/>
          <p:nvPr/>
        </p:nvGrpSpPr>
        <p:grpSpPr>
          <a:xfrm>
            <a:off x="3479365" y="3985790"/>
            <a:ext cx="2487681" cy="531916"/>
            <a:chOff x="0" y="0"/>
            <a:chExt cx="2487679" cy="531915"/>
          </a:xfrm>
        </p:grpSpPr>
        <p:sp>
          <p:nvSpPr>
            <p:cNvPr id="448"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49" name="A8"/>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A8</a:t>
              </a:r>
            </a:p>
          </p:txBody>
        </p:sp>
      </p:grpSp>
      <p:sp>
        <p:nvSpPr>
          <p:cNvPr id="451" name="文本框 23"/>
          <p:cNvSpPr txBox="1"/>
          <p:nvPr/>
        </p:nvSpPr>
        <p:spPr>
          <a:xfrm>
            <a:off x="409145" y="1655851"/>
            <a:ext cx="2665960"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000" b="1">
                <a:solidFill>
                  <a:srgbClr val="FFFFFF"/>
                </a:solidFill>
                <a:latin typeface="微软雅黑"/>
                <a:ea typeface="微软雅黑"/>
                <a:cs typeface="微软雅黑"/>
                <a:sym typeface="微软雅黑"/>
              </a:defRPr>
            </a:lvl1pPr>
          </a:lstStyle>
          <a:p>
            <a:r>
              <a:t>PVR v2</a:t>
            </a:r>
          </a:p>
        </p:txBody>
      </p:sp>
      <p:grpSp>
        <p:nvGrpSpPr>
          <p:cNvPr id="454" name="圆角矩形 24"/>
          <p:cNvGrpSpPr/>
          <p:nvPr/>
        </p:nvGrpSpPr>
        <p:grpSpPr>
          <a:xfrm>
            <a:off x="3057336" y="4912481"/>
            <a:ext cx="2487680" cy="531916"/>
            <a:chOff x="0" y="0"/>
            <a:chExt cx="2487679" cy="531915"/>
          </a:xfrm>
        </p:grpSpPr>
        <p:sp>
          <p:nvSpPr>
            <p:cNvPr id="452"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53" name="PVRTC4"/>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PVRTC4</a:t>
              </a:r>
            </a:p>
          </p:txBody>
        </p:sp>
      </p:grpSp>
      <p:grpSp>
        <p:nvGrpSpPr>
          <p:cNvPr id="457" name="圆角矩形 25"/>
          <p:cNvGrpSpPr/>
          <p:nvPr/>
        </p:nvGrpSpPr>
        <p:grpSpPr>
          <a:xfrm>
            <a:off x="3268350" y="5642473"/>
            <a:ext cx="2487681" cy="531916"/>
            <a:chOff x="0" y="0"/>
            <a:chExt cx="2487679" cy="531915"/>
          </a:xfrm>
        </p:grpSpPr>
        <p:sp>
          <p:nvSpPr>
            <p:cNvPr id="455"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56" name="PVRTC2"/>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PVRTC2</a:t>
              </a:r>
            </a:p>
          </p:txBody>
        </p:sp>
      </p:grpSp>
      <p:grpSp>
        <p:nvGrpSpPr>
          <p:cNvPr id="460" name="圆角矩形 26"/>
          <p:cNvGrpSpPr/>
          <p:nvPr/>
        </p:nvGrpSpPr>
        <p:grpSpPr>
          <a:xfrm>
            <a:off x="7949659" y="4714366"/>
            <a:ext cx="2487681" cy="531916"/>
            <a:chOff x="0" y="0"/>
            <a:chExt cx="2487679" cy="531915"/>
          </a:xfrm>
        </p:grpSpPr>
        <p:sp>
          <p:nvSpPr>
            <p:cNvPr id="458"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59" name="ETC1 RGB"/>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ETC1 RGB</a:t>
              </a:r>
            </a:p>
          </p:txBody>
        </p:sp>
      </p:grpSp>
      <p:sp>
        <p:nvSpPr>
          <p:cNvPr id="461" name="文本框 30"/>
          <p:cNvSpPr txBox="1"/>
          <p:nvPr/>
        </p:nvSpPr>
        <p:spPr>
          <a:xfrm>
            <a:off x="5756030" y="1655851"/>
            <a:ext cx="2665961"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000" b="1">
                <a:solidFill>
                  <a:srgbClr val="FFFFFF"/>
                </a:solidFill>
                <a:latin typeface="微软雅黑"/>
                <a:ea typeface="微软雅黑"/>
                <a:cs typeface="微软雅黑"/>
                <a:sym typeface="微软雅黑"/>
              </a:defRPr>
            </a:lvl1pPr>
          </a:lstStyle>
          <a:p>
            <a:r>
              <a:t>PKM</a:t>
            </a:r>
          </a:p>
        </p:txBody>
      </p:sp>
      <p:sp>
        <p:nvSpPr>
          <p:cNvPr id="462" name="文本框 33"/>
          <p:cNvSpPr txBox="1"/>
          <p:nvPr/>
        </p:nvSpPr>
        <p:spPr>
          <a:xfrm>
            <a:off x="5545016" y="2675576"/>
            <a:ext cx="2665961"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000" b="1">
                <a:solidFill>
                  <a:srgbClr val="FFFFFF"/>
                </a:solidFill>
                <a:latin typeface="微软雅黑"/>
                <a:ea typeface="微软雅黑"/>
                <a:cs typeface="微软雅黑"/>
                <a:sym typeface="微软雅黑"/>
              </a:defRPr>
            </a:lvl1pPr>
          </a:lstStyle>
          <a:p>
            <a:r>
              <a:t>PVR v3</a:t>
            </a:r>
          </a:p>
        </p:txBody>
      </p:sp>
      <p:grpSp>
        <p:nvGrpSpPr>
          <p:cNvPr id="465" name="圆角矩形 34"/>
          <p:cNvGrpSpPr/>
          <p:nvPr/>
        </p:nvGrpSpPr>
        <p:grpSpPr>
          <a:xfrm>
            <a:off x="7935400" y="2763562"/>
            <a:ext cx="2487681" cy="531916"/>
            <a:chOff x="0" y="0"/>
            <a:chExt cx="2487679" cy="531915"/>
          </a:xfrm>
        </p:grpSpPr>
        <p:sp>
          <p:nvSpPr>
            <p:cNvPr id="463"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64" name="RGBA8888"/>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RGBA8888</a:t>
              </a:r>
            </a:p>
          </p:txBody>
        </p:sp>
      </p:grpSp>
      <p:grpSp>
        <p:nvGrpSpPr>
          <p:cNvPr id="468" name="圆角矩形 35"/>
          <p:cNvGrpSpPr/>
          <p:nvPr/>
        </p:nvGrpSpPr>
        <p:grpSpPr>
          <a:xfrm>
            <a:off x="8146415" y="3193989"/>
            <a:ext cx="2487681" cy="531916"/>
            <a:chOff x="0" y="0"/>
            <a:chExt cx="2487679" cy="531915"/>
          </a:xfrm>
        </p:grpSpPr>
        <p:sp>
          <p:nvSpPr>
            <p:cNvPr id="466"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67" name="RGBA4444"/>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RGBA4444</a:t>
              </a:r>
            </a:p>
          </p:txBody>
        </p:sp>
      </p:grpSp>
      <p:grpSp>
        <p:nvGrpSpPr>
          <p:cNvPr id="471" name="圆角矩形 36"/>
          <p:cNvGrpSpPr/>
          <p:nvPr/>
        </p:nvGrpSpPr>
        <p:grpSpPr>
          <a:xfrm>
            <a:off x="8357430" y="3624417"/>
            <a:ext cx="2487681" cy="531916"/>
            <a:chOff x="0" y="0"/>
            <a:chExt cx="2487679" cy="531915"/>
          </a:xfrm>
        </p:grpSpPr>
        <p:sp>
          <p:nvSpPr>
            <p:cNvPr id="469"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70" name="RGBA5551"/>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RGBA5551</a:t>
              </a:r>
            </a:p>
          </p:txBody>
        </p:sp>
      </p:grpSp>
      <p:grpSp>
        <p:nvGrpSpPr>
          <p:cNvPr id="474" name="圆角矩形 37"/>
          <p:cNvGrpSpPr/>
          <p:nvPr/>
        </p:nvGrpSpPr>
        <p:grpSpPr>
          <a:xfrm>
            <a:off x="8511054" y="4054843"/>
            <a:ext cx="2487681" cy="531916"/>
            <a:chOff x="0" y="0"/>
            <a:chExt cx="2487679" cy="531915"/>
          </a:xfrm>
        </p:grpSpPr>
        <p:sp>
          <p:nvSpPr>
            <p:cNvPr id="472"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73" name="A8"/>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A8</a:t>
              </a:r>
            </a:p>
          </p:txBody>
        </p:sp>
      </p:grpSp>
      <p:grpSp>
        <p:nvGrpSpPr>
          <p:cNvPr id="477" name="圆角矩形 38"/>
          <p:cNvGrpSpPr/>
          <p:nvPr/>
        </p:nvGrpSpPr>
        <p:grpSpPr>
          <a:xfrm>
            <a:off x="9390256" y="5746934"/>
            <a:ext cx="2487681" cy="531916"/>
            <a:chOff x="0" y="0"/>
            <a:chExt cx="2487679" cy="531915"/>
          </a:xfrm>
        </p:grpSpPr>
        <p:sp>
          <p:nvSpPr>
            <p:cNvPr id="475"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76" name="PVRTCII 4bpp"/>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PVRTCII 4bpp</a:t>
              </a:r>
            </a:p>
          </p:txBody>
        </p:sp>
      </p:grpSp>
      <p:grpSp>
        <p:nvGrpSpPr>
          <p:cNvPr id="480" name="圆角矩形 39"/>
          <p:cNvGrpSpPr/>
          <p:nvPr/>
        </p:nvGrpSpPr>
        <p:grpSpPr>
          <a:xfrm>
            <a:off x="8386453" y="6896892"/>
            <a:ext cx="2487681" cy="531916"/>
            <a:chOff x="0" y="0"/>
            <a:chExt cx="2487679" cy="531915"/>
          </a:xfrm>
        </p:grpSpPr>
        <p:sp>
          <p:nvSpPr>
            <p:cNvPr id="478"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79" name="PVRTC2"/>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PVRTC2</a:t>
              </a:r>
            </a:p>
          </p:txBody>
        </p:sp>
      </p:grpSp>
      <p:grpSp>
        <p:nvGrpSpPr>
          <p:cNvPr id="483" name="圆角矩形 40"/>
          <p:cNvGrpSpPr/>
          <p:nvPr/>
        </p:nvGrpSpPr>
        <p:grpSpPr>
          <a:xfrm>
            <a:off x="8146415" y="5150861"/>
            <a:ext cx="2487681" cy="531916"/>
            <a:chOff x="0" y="0"/>
            <a:chExt cx="2487679" cy="531915"/>
          </a:xfrm>
        </p:grpSpPr>
        <p:sp>
          <p:nvSpPr>
            <p:cNvPr id="481"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82" name="ETC2"/>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ETC2</a:t>
              </a:r>
            </a:p>
          </p:txBody>
        </p:sp>
      </p:grpSp>
      <p:grpSp>
        <p:nvGrpSpPr>
          <p:cNvPr id="486" name="圆角矩形 41"/>
          <p:cNvGrpSpPr/>
          <p:nvPr/>
        </p:nvGrpSpPr>
        <p:grpSpPr>
          <a:xfrm>
            <a:off x="6691561" y="5739689"/>
            <a:ext cx="2487681" cy="531916"/>
            <a:chOff x="0" y="0"/>
            <a:chExt cx="2487679" cy="531915"/>
          </a:xfrm>
        </p:grpSpPr>
        <p:sp>
          <p:nvSpPr>
            <p:cNvPr id="484"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85" name="PVRTCI 4bpp"/>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PVRTCI 4bpp</a:t>
              </a:r>
            </a:p>
          </p:txBody>
        </p:sp>
      </p:grpSp>
      <p:grpSp>
        <p:nvGrpSpPr>
          <p:cNvPr id="489" name="圆角矩形 42"/>
          <p:cNvGrpSpPr/>
          <p:nvPr/>
        </p:nvGrpSpPr>
        <p:grpSpPr>
          <a:xfrm>
            <a:off x="7935400" y="1766528"/>
            <a:ext cx="2487681" cy="531916"/>
            <a:chOff x="0" y="0"/>
            <a:chExt cx="2487679" cy="531915"/>
          </a:xfrm>
        </p:grpSpPr>
        <p:sp>
          <p:nvSpPr>
            <p:cNvPr id="487"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88" name="ETC1 RGB"/>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ETC1 RGB</a:t>
              </a:r>
            </a:p>
          </p:txBody>
        </p:sp>
      </p:grpSp>
      <p:grpSp>
        <p:nvGrpSpPr>
          <p:cNvPr id="492" name="圆角矩形 43"/>
          <p:cNvGrpSpPr/>
          <p:nvPr/>
        </p:nvGrpSpPr>
        <p:grpSpPr>
          <a:xfrm>
            <a:off x="6967135" y="6240341"/>
            <a:ext cx="2487681" cy="531916"/>
            <a:chOff x="0" y="0"/>
            <a:chExt cx="2487679" cy="531915"/>
          </a:xfrm>
        </p:grpSpPr>
        <p:sp>
          <p:nvSpPr>
            <p:cNvPr id="490"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91" name="PVRTCI 2bpp"/>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PVRTCI 2bpp</a:t>
              </a:r>
            </a:p>
          </p:txBody>
        </p:sp>
      </p:grpSp>
      <p:grpSp>
        <p:nvGrpSpPr>
          <p:cNvPr id="495" name="圆角矩形 44"/>
          <p:cNvGrpSpPr/>
          <p:nvPr/>
        </p:nvGrpSpPr>
        <p:grpSpPr>
          <a:xfrm>
            <a:off x="9624131" y="6247270"/>
            <a:ext cx="2487681" cy="531917"/>
            <a:chOff x="0" y="0"/>
            <a:chExt cx="2487679" cy="531915"/>
          </a:xfrm>
        </p:grpSpPr>
        <p:sp>
          <p:nvSpPr>
            <p:cNvPr id="493" name="圆角矩形"/>
            <p:cNvSpPr/>
            <p:nvPr/>
          </p:nvSpPr>
          <p:spPr>
            <a:xfrm>
              <a:off x="0" y="0"/>
              <a:ext cx="2487680" cy="531916"/>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sz="2000">
                  <a:solidFill>
                    <a:srgbClr val="FFC800"/>
                  </a:solidFill>
                  <a:latin typeface="微软雅黑"/>
                  <a:ea typeface="微软雅黑"/>
                  <a:cs typeface="微软雅黑"/>
                  <a:sym typeface="微软雅黑"/>
                </a:defRPr>
              </a:pPr>
              <a:endParaRPr/>
            </a:p>
          </p:txBody>
        </p:sp>
        <p:sp>
          <p:nvSpPr>
            <p:cNvPr id="494" name="PVRTCII 2bpp"/>
            <p:cNvSpPr txBox="1"/>
            <p:nvPr/>
          </p:nvSpPr>
          <p:spPr>
            <a:xfrm>
              <a:off x="25965" y="67837"/>
              <a:ext cx="2435750" cy="396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2000">
                  <a:solidFill>
                    <a:srgbClr val="FFC800"/>
                  </a:solidFill>
                  <a:latin typeface="微软雅黑"/>
                  <a:ea typeface="微软雅黑"/>
                  <a:cs typeface="微软雅黑"/>
                  <a:sym typeface="微软雅黑"/>
                </a:defRPr>
              </a:lvl1pPr>
            </a:lstStyle>
            <a:p>
              <a:r>
                <a:t>PVRTCII 2bpp</a:t>
              </a: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文本框 4"/>
          <p:cNvSpPr txBox="1"/>
          <p:nvPr/>
        </p:nvSpPr>
        <p:spPr>
          <a:xfrm>
            <a:off x="5637530" y="1167993"/>
            <a:ext cx="916941" cy="6629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200">
                <a:solidFill>
                  <a:srgbClr val="FFC800"/>
                </a:solidFill>
                <a:latin typeface="微软雅黑"/>
                <a:ea typeface="微软雅黑"/>
                <a:cs typeface="微软雅黑"/>
                <a:sym typeface="微软雅黑"/>
              </a:defRPr>
            </a:lvl1pPr>
          </a:lstStyle>
          <a:p>
            <a:r>
              <a:t>目录</a:t>
            </a:r>
          </a:p>
        </p:txBody>
      </p:sp>
      <p:grpSp>
        <p:nvGrpSpPr>
          <p:cNvPr id="135" name="组合 11"/>
          <p:cNvGrpSpPr/>
          <p:nvPr/>
        </p:nvGrpSpPr>
        <p:grpSpPr>
          <a:xfrm>
            <a:off x="2871054" y="2546587"/>
            <a:ext cx="586519" cy="396241"/>
            <a:chOff x="0" y="0"/>
            <a:chExt cx="586518" cy="396240"/>
          </a:xfrm>
        </p:grpSpPr>
        <p:grpSp>
          <p:nvGrpSpPr>
            <p:cNvPr id="133" name="圆角矩形 7"/>
            <p:cNvGrpSpPr/>
            <p:nvPr/>
          </p:nvGrpSpPr>
          <p:grpSpPr>
            <a:xfrm>
              <a:off x="-1" y="0"/>
              <a:ext cx="487682" cy="396241"/>
              <a:chOff x="0" y="0"/>
              <a:chExt cx="487680" cy="396240"/>
            </a:xfrm>
          </p:grpSpPr>
          <p:sp>
            <p:nvSpPr>
              <p:cNvPr id="131" name="圆角矩形"/>
              <p:cNvSpPr/>
              <p:nvPr/>
            </p:nvSpPr>
            <p:spPr>
              <a:xfrm>
                <a:off x="0" y="0"/>
                <a:ext cx="487681" cy="396241"/>
              </a:xfrm>
              <a:prstGeom prst="roundRect">
                <a:avLst>
                  <a:gd name="adj" fmla="val 16667"/>
                </a:avLst>
              </a:prstGeom>
              <a:solidFill>
                <a:srgbClr val="FFC800"/>
              </a:solidFill>
              <a:ln w="12700" cap="flat">
                <a:noFill/>
                <a:miter lim="400000"/>
              </a:ln>
              <a:effectLst/>
            </p:spPr>
            <p:txBody>
              <a:bodyPr wrap="square" lIns="45719" tIns="45719" rIns="45719" bIns="45719" numCol="1" anchor="ctr">
                <a:noAutofit/>
              </a:bodyPr>
              <a:lstStyle/>
              <a:p>
                <a:pPr algn="ctr">
                  <a:defRPr sz="2400">
                    <a:solidFill>
                      <a:srgbClr val="313340"/>
                    </a:solidFill>
                    <a:latin typeface="华文细黑"/>
                    <a:ea typeface="华文细黑"/>
                    <a:cs typeface="华文细黑"/>
                    <a:sym typeface="华文细黑"/>
                  </a:defRPr>
                </a:pPr>
                <a:endParaRPr/>
              </a:p>
            </p:txBody>
          </p:sp>
          <p:sp>
            <p:nvSpPr>
              <p:cNvPr id="132" name="01"/>
              <p:cNvSpPr txBox="1"/>
              <p:nvPr/>
            </p:nvSpPr>
            <p:spPr>
              <a:xfrm>
                <a:off x="19342" y="9720"/>
                <a:ext cx="448996" cy="376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a:defRPr sz="2400">
                    <a:solidFill>
                      <a:srgbClr val="313340"/>
                    </a:solidFill>
                    <a:latin typeface="华文细黑"/>
                    <a:ea typeface="华文细黑"/>
                    <a:cs typeface="华文细黑"/>
                    <a:sym typeface="华文细黑"/>
                  </a:defRPr>
                </a:lvl1pPr>
              </a:lstStyle>
              <a:p>
                <a:r>
                  <a:t>01</a:t>
                </a:r>
              </a:p>
            </p:txBody>
          </p:sp>
        </p:grpSp>
        <p:sp>
          <p:nvSpPr>
            <p:cNvPr id="134" name="等腰三角形 10"/>
            <p:cNvSpPr/>
            <p:nvPr/>
          </p:nvSpPr>
          <p:spPr>
            <a:xfrm rot="5400000">
              <a:off x="436500" y="136367"/>
              <a:ext cx="174626" cy="125412"/>
            </a:xfrm>
            <a:prstGeom prst="triangle">
              <a:avLst/>
            </a:prstGeom>
            <a:solidFill>
              <a:srgbClr val="FFC8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36" name="文本框 12"/>
          <p:cNvSpPr txBox="1"/>
          <p:nvPr/>
        </p:nvSpPr>
        <p:spPr>
          <a:xfrm>
            <a:off x="3514721" y="2483098"/>
            <a:ext cx="3434718" cy="508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2800">
                <a:solidFill>
                  <a:srgbClr val="FFFFFF"/>
                </a:solidFill>
                <a:latin typeface="微软雅黑"/>
                <a:ea typeface="微软雅黑"/>
                <a:cs typeface="微软雅黑"/>
                <a:sym typeface="微软雅黑"/>
              </a:defRPr>
            </a:lvl1pPr>
          </a:lstStyle>
          <a:p>
            <a:r>
              <a:t>纹理关注维度</a:t>
            </a:r>
          </a:p>
        </p:txBody>
      </p:sp>
      <p:grpSp>
        <p:nvGrpSpPr>
          <p:cNvPr id="141" name="组合 17"/>
          <p:cNvGrpSpPr/>
          <p:nvPr/>
        </p:nvGrpSpPr>
        <p:grpSpPr>
          <a:xfrm>
            <a:off x="7223979" y="2546587"/>
            <a:ext cx="586520" cy="396241"/>
            <a:chOff x="0" y="0"/>
            <a:chExt cx="586518" cy="396240"/>
          </a:xfrm>
        </p:grpSpPr>
        <p:grpSp>
          <p:nvGrpSpPr>
            <p:cNvPr id="139" name="圆角矩形 18"/>
            <p:cNvGrpSpPr/>
            <p:nvPr/>
          </p:nvGrpSpPr>
          <p:grpSpPr>
            <a:xfrm>
              <a:off x="-1" y="0"/>
              <a:ext cx="487682" cy="396241"/>
              <a:chOff x="0" y="0"/>
              <a:chExt cx="487680" cy="396240"/>
            </a:xfrm>
          </p:grpSpPr>
          <p:sp>
            <p:nvSpPr>
              <p:cNvPr id="137" name="圆角矩形"/>
              <p:cNvSpPr/>
              <p:nvPr/>
            </p:nvSpPr>
            <p:spPr>
              <a:xfrm>
                <a:off x="0" y="0"/>
                <a:ext cx="487681" cy="396241"/>
              </a:xfrm>
              <a:prstGeom prst="roundRect">
                <a:avLst>
                  <a:gd name="adj" fmla="val 16667"/>
                </a:avLst>
              </a:prstGeom>
              <a:solidFill>
                <a:srgbClr val="FFC800"/>
              </a:solidFill>
              <a:ln w="12700" cap="flat">
                <a:noFill/>
                <a:miter lim="400000"/>
              </a:ln>
              <a:effectLst/>
            </p:spPr>
            <p:txBody>
              <a:bodyPr wrap="square" lIns="45719" tIns="45719" rIns="45719" bIns="45719" numCol="1" anchor="ctr">
                <a:noAutofit/>
              </a:bodyPr>
              <a:lstStyle/>
              <a:p>
                <a:pPr algn="ctr">
                  <a:defRPr sz="2400">
                    <a:solidFill>
                      <a:srgbClr val="313340"/>
                    </a:solidFill>
                    <a:latin typeface="华文细黑"/>
                    <a:ea typeface="华文细黑"/>
                    <a:cs typeface="华文细黑"/>
                    <a:sym typeface="华文细黑"/>
                  </a:defRPr>
                </a:pPr>
                <a:endParaRPr/>
              </a:p>
            </p:txBody>
          </p:sp>
          <p:sp>
            <p:nvSpPr>
              <p:cNvPr id="138" name="02"/>
              <p:cNvSpPr txBox="1"/>
              <p:nvPr/>
            </p:nvSpPr>
            <p:spPr>
              <a:xfrm>
                <a:off x="19342" y="9720"/>
                <a:ext cx="448996" cy="376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a:defRPr sz="2400">
                    <a:solidFill>
                      <a:srgbClr val="313340"/>
                    </a:solidFill>
                    <a:latin typeface="华文细黑"/>
                    <a:ea typeface="华文细黑"/>
                    <a:cs typeface="华文细黑"/>
                    <a:sym typeface="华文细黑"/>
                  </a:defRPr>
                </a:lvl1pPr>
              </a:lstStyle>
              <a:p>
                <a:r>
                  <a:t>02</a:t>
                </a:r>
              </a:p>
            </p:txBody>
          </p:sp>
        </p:grpSp>
        <p:sp>
          <p:nvSpPr>
            <p:cNvPr id="140" name="等腰三角形 19"/>
            <p:cNvSpPr/>
            <p:nvPr/>
          </p:nvSpPr>
          <p:spPr>
            <a:xfrm rot="5400000">
              <a:off x="436500" y="136366"/>
              <a:ext cx="174626" cy="125412"/>
            </a:xfrm>
            <a:prstGeom prst="triangle">
              <a:avLst/>
            </a:prstGeom>
            <a:solidFill>
              <a:srgbClr val="FFC8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42" name="文本框 20"/>
          <p:cNvSpPr txBox="1"/>
          <p:nvPr/>
        </p:nvSpPr>
        <p:spPr>
          <a:xfrm>
            <a:off x="7867646" y="2483098"/>
            <a:ext cx="2635067" cy="508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2800">
                <a:solidFill>
                  <a:srgbClr val="FFFFFF"/>
                </a:solidFill>
                <a:latin typeface="微软雅黑"/>
                <a:ea typeface="微软雅黑"/>
                <a:cs typeface="微软雅黑"/>
                <a:sym typeface="微软雅黑"/>
              </a:defRPr>
            </a:lvl1pPr>
          </a:lstStyle>
          <a:p>
            <a:r>
              <a:t>纹理格式</a:t>
            </a:r>
          </a:p>
        </p:txBody>
      </p:sp>
      <p:pic>
        <p:nvPicPr>
          <p:cNvPr id="143" name="图片 26" descr="图片 2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grpSp>
        <p:nvGrpSpPr>
          <p:cNvPr id="148" name="组合 35"/>
          <p:cNvGrpSpPr/>
          <p:nvPr/>
        </p:nvGrpSpPr>
        <p:grpSpPr>
          <a:xfrm>
            <a:off x="2871054" y="3965426"/>
            <a:ext cx="586521" cy="396241"/>
            <a:chOff x="0" y="0"/>
            <a:chExt cx="586519" cy="396240"/>
          </a:xfrm>
        </p:grpSpPr>
        <p:grpSp>
          <p:nvGrpSpPr>
            <p:cNvPr id="146" name="圆角矩形 22"/>
            <p:cNvGrpSpPr/>
            <p:nvPr/>
          </p:nvGrpSpPr>
          <p:grpSpPr>
            <a:xfrm>
              <a:off x="-1" y="0"/>
              <a:ext cx="487682" cy="396241"/>
              <a:chOff x="0" y="0"/>
              <a:chExt cx="487680" cy="396240"/>
            </a:xfrm>
          </p:grpSpPr>
          <p:sp>
            <p:nvSpPr>
              <p:cNvPr id="144" name="圆角矩形"/>
              <p:cNvSpPr/>
              <p:nvPr/>
            </p:nvSpPr>
            <p:spPr>
              <a:xfrm>
                <a:off x="0" y="0"/>
                <a:ext cx="487681" cy="396241"/>
              </a:xfrm>
              <a:prstGeom prst="roundRect">
                <a:avLst>
                  <a:gd name="adj" fmla="val 16667"/>
                </a:avLst>
              </a:prstGeom>
              <a:solidFill>
                <a:srgbClr val="FFC800"/>
              </a:solidFill>
              <a:ln w="12700" cap="flat">
                <a:noFill/>
                <a:miter lim="400000"/>
              </a:ln>
              <a:effectLst/>
            </p:spPr>
            <p:txBody>
              <a:bodyPr wrap="square" lIns="45719" tIns="45719" rIns="45719" bIns="45719" numCol="1" anchor="ctr">
                <a:noAutofit/>
              </a:bodyPr>
              <a:lstStyle/>
              <a:p>
                <a:pPr algn="ctr">
                  <a:defRPr sz="2400">
                    <a:solidFill>
                      <a:srgbClr val="313340"/>
                    </a:solidFill>
                    <a:latin typeface="华文细黑"/>
                    <a:ea typeface="华文细黑"/>
                    <a:cs typeface="华文细黑"/>
                    <a:sym typeface="华文细黑"/>
                  </a:defRPr>
                </a:pPr>
                <a:endParaRPr/>
              </a:p>
            </p:txBody>
          </p:sp>
          <p:sp>
            <p:nvSpPr>
              <p:cNvPr id="145" name="03"/>
              <p:cNvSpPr txBox="1"/>
              <p:nvPr/>
            </p:nvSpPr>
            <p:spPr>
              <a:xfrm>
                <a:off x="19342" y="9720"/>
                <a:ext cx="448996" cy="376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a:defRPr sz="2400">
                    <a:solidFill>
                      <a:srgbClr val="313340"/>
                    </a:solidFill>
                    <a:latin typeface="华文细黑"/>
                    <a:ea typeface="华文细黑"/>
                    <a:cs typeface="华文细黑"/>
                    <a:sym typeface="华文细黑"/>
                  </a:defRPr>
                </a:lvl1pPr>
              </a:lstStyle>
              <a:p>
                <a:r>
                  <a:t>03</a:t>
                </a:r>
              </a:p>
            </p:txBody>
          </p:sp>
        </p:grpSp>
        <p:sp>
          <p:nvSpPr>
            <p:cNvPr id="147" name="等腰三角形 37"/>
            <p:cNvSpPr/>
            <p:nvPr/>
          </p:nvSpPr>
          <p:spPr>
            <a:xfrm rot="5400000">
              <a:off x="436501" y="136366"/>
              <a:ext cx="174626" cy="125413"/>
            </a:xfrm>
            <a:prstGeom prst="triangle">
              <a:avLst/>
            </a:prstGeom>
            <a:solidFill>
              <a:srgbClr val="FFC8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49" name="文本框 38"/>
          <p:cNvSpPr txBox="1"/>
          <p:nvPr/>
        </p:nvSpPr>
        <p:spPr>
          <a:xfrm>
            <a:off x="3514721" y="3901935"/>
            <a:ext cx="2910082" cy="508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2800">
                <a:solidFill>
                  <a:srgbClr val="FFFFFF"/>
                </a:solidFill>
                <a:latin typeface="微软雅黑"/>
                <a:ea typeface="微软雅黑"/>
                <a:cs typeface="微软雅黑"/>
                <a:sym typeface="微软雅黑"/>
              </a:defRPr>
            </a:lvl1pPr>
          </a:lstStyle>
          <a:p>
            <a:r>
              <a:t>各年代解决方案</a:t>
            </a:r>
          </a:p>
        </p:txBody>
      </p:sp>
      <p:pic>
        <p:nvPicPr>
          <p:cNvPr id="150"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155" name="组合 22"/>
          <p:cNvGrpSpPr/>
          <p:nvPr/>
        </p:nvGrpSpPr>
        <p:grpSpPr>
          <a:xfrm>
            <a:off x="7223979" y="3965426"/>
            <a:ext cx="586520" cy="396241"/>
            <a:chOff x="0" y="0"/>
            <a:chExt cx="586519" cy="396240"/>
          </a:xfrm>
        </p:grpSpPr>
        <p:grpSp>
          <p:nvGrpSpPr>
            <p:cNvPr id="153" name="圆角矩形 22"/>
            <p:cNvGrpSpPr/>
            <p:nvPr/>
          </p:nvGrpSpPr>
          <p:grpSpPr>
            <a:xfrm>
              <a:off x="-1" y="0"/>
              <a:ext cx="487682" cy="396241"/>
              <a:chOff x="0" y="0"/>
              <a:chExt cx="487680" cy="396240"/>
            </a:xfrm>
          </p:grpSpPr>
          <p:sp>
            <p:nvSpPr>
              <p:cNvPr id="151" name="圆角矩形"/>
              <p:cNvSpPr/>
              <p:nvPr/>
            </p:nvSpPr>
            <p:spPr>
              <a:xfrm>
                <a:off x="0" y="0"/>
                <a:ext cx="487681" cy="396241"/>
              </a:xfrm>
              <a:prstGeom prst="roundRect">
                <a:avLst>
                  <a:gd name="adj" fmla="val 16667"/>
                </a:avLst>
              </a:prstGeom>
              <a:solidFill>
                <a:srgbClr val="FFC800"/>
              </a:solidFill>
              <a:ln w="12700" cap="flat">
                <a:noFill/>
                <a:miter lim="400000"/>
              </a:ln>
              <a:effectLst/>
            </p:spPr>
            <p:txBody>
              <a:bodyPr wrap="square" lIns="45719" tIns="45719" rIns="45719" bIns="45719" numCol="1" anchor="ctr">
                <a:noAutofit/>
              </a:bodyPr>
              <a:lstStyle/>
              <a:p>
                <a:pPr algn="ctr">
                  <a:defRPr sz="2400">
                    <a:solidFill>
                      <a:srgbClr val="313340"/>
                    </a:solidFill>
                    <a:latin typeface="华文细黑"/>
                    <a:ea typeface="华文细黑"/>
                    <a:cs typeface="华文细黑"/>
                    <a:sym typeface="华文细黑"/>
                  </a:defRPr>
                </a:pPr>
                <a:endParaRPr/>
              </a:p>
            </p:txBody>
          </p:sp>
          <p:sp>
            <p:nvSpPr>
              <p:cNvPr id="152" name="04"/>
              <p:cNvSpPr txBox="1"/>
              <p:nvPr/>
            </p:nvSpPr>
            <p:spPr>
              <a:xfrm>
                <a:off x="19342" y="9720"/>
                <a:ext cx="448996" cy="376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6000" tIns="36000" rIns="36000" bIns="36000" numCol="1" anchor="ctr">
                <a:spAutoFit/>
              </a:bodyPr>
              <a:lstStyle>
                <a:lvl1pPr algn="ctr">
                  <a:defRPr sz="2400">
                    <a:solidFill>
                      <a:srgbClr val="313340"/>
                    </a:solidFill>
                    <a:latin typeface="华文细黑"/>
                    <a:ea typeface="华文细黑"/>
                    <a:cs typeface="华文细黑"/>
                    <a:sym typeface="华文细黑"/>
                  </a:defRPr>
                </a:lvl1pPr>
              </a:lstStyle>
              <a:p>
                <a:r>
                  <a:t>04</a:t>
                </a:r>
              </a:p>
            </p:txBody>
          </p:sp>
        </p:grpSp>
        <p:sp>
          <p:nvSpPr>
            <p:cNvPr id="154" name="等腰三角形 24"/>
            <p:cNvSpPr/>
            <p:nvPr/>
          </p:nvSpPr>
          <p:spPr>
            <a:xfrm rot="5400000">
              <a:off x="436501" y="136366"/>
              <a:ext cx="174626" cy="125413"/>
            </a:xfrm>
            <a:prstGeom prst="triangle">
              <a:avLst/>
            </a:prstGeom>
            <a:solidFill>
              <a:srgbClr val="FFC8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sp>
        <p:nvSpPr>
          <p:cNvPr id="156" name="文本框 25"/>
          <p:cNvSpPr txBox="1"/>
          <p:nvPr/>
        </p:nvSpPr>
        <p:spPr>
          <a:xfrm>
            <a:off x="7867646" y="3901935"/>
            <a:ext cx="2910082" cy="508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defRPr sz="2800">
                <a:solidFill>
                  <a:srgbClr val="FFFFFF"/>
                </a:solidFill>
                <a:latin typeface="微软雅黑"/>
                <a:ea typeface="微软雅黑"/>
                <a:cs typeface="微软雅黑"/>
                <a:sym typeface="微软雅黑"/>
              </a:defRPr>
            </a:lvl1pPr>
          </a:lstStyle>
          <a:p>
            <a:r>
              <a:t>未来展望</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500"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501"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502"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pic>
        <p:nvPicPr>
          <p:cNvPr id="503" name="图片 3" descr="图片 3"/>
          <p:cNvPicPr>
            <a:picLocks noChangeAspect="1"/>
          </p:cNvPicPr>
          <p:nvPr/>
        </p:nvPicPr>
        <p:blipFill>
          <a:blip r:embed="rId5">
            <a:extLst/>
          </a:blip>
          <a:stretch>
            <a:fillRect/>
          </a:stretch>
        </p:blipFill>
        <p:spPr>
          <a:xfrm>
            <a:off x="2707064" y="2150591"/>
            <a:ext cx="6917582" cy="3629403"/>
          </a:xfrm>
          <a:prstGeom prst="rect">
            <a:avLst/>
          </a:prstGeom>
          <a:ln w="12700">
            <a:miter lim="400000"/>
          </a:ln>
        </p:spPr>
      </p:pic>
      <p:sp>
        <p:nvSpPr>
          <p:cNvPr id="504" name="文本框 23"/>
          <p:cNvSpPr txBox="1"/>
          <p:nvPr/>
        </p:nvSpPr>
        <p:spPr>
          <a:xfrm>
            <a:off x="9346742" y="5206607"/>
            <a:ext cx="2478392" cy="4597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100%</a:t>
            </a:r>
          </a:p>
        </p:txBody>
      </p:sp>
      <p:sp>
        <p:nvSpPr>
          <p:cNvPr id="505" name="文本框 19"/>
          <p:cNvSpPr txBox="1"/>
          <p:nvPr/>
        </p:nvSpPr>
        <p:spPr>
          <a:xfrm>
            <a:off x="5257799" y="1470116"/>
            <a:ext cx="167640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像素格式</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510"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511"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512"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528" name="图示 2"/>
          <p:cNvGrpSpPr/>
          <p:nvPr/>
        </p:nvGrpSpPr>
        <p:grpSpPr>
          <a:xfrm>
            <a:off x="2035570" y="2848144"/>
            <a:ext cx="8120858" cy="937022"/>
            <a:chOff x="0" y="0"/>
            <a:chExt cx="8120856" cy="937021"/>
          </a:xfrm>
        </p:grpSpPr>
        <p:grpSp>
          <p:nvGrpSpPr>
            <p:cNvPr id="515" name="成组"/>
            <p:cNvGrpSpPr/>
            <p:nvPr/>
          </p:nvGrpSpPr>
          <p:grpSpPr>
            <a:xfrm>
              <a:off x="0" y="0"/>
              <a:ext cx="1561704" cy="937022"/>
              <a:chOff x="0" y="0"/>
              <a:chExt cx="1561703" cy="937021"/>
            </a:xfrm>
          </p:grpSpPr>
          <p:sp>
            <p:nvSpPr>
              <p:cNvPr id="513" name="圆角矩形"/>
              <p:cNvSpPr/>
              <p:nvPr/>
            </p:nvSpPr>
            <p:spPr>
              <a:xfrm>
                <a:off x="0" y="0"/>
                <a:ext cx="1561704" cy="937022"/>
              </a:xfrm>
              <a:prstGeom prst="roundRect">
                <a:avLst>
                  <a:gd name="adj" fmla="val 10000"/>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1377950">
                  <a:lnSpc>
                    <a:spcPct val="90000"/>
                  </a:lnSpc>
                  <a:spcBef>
                    <a:spcPts val="700"/>
                  </a:spcBef>
                  <a:defRPr sz="3100">
                    <a:solidFill>
                      <a:srgbClr val="FFFFFF"/>
                    </a:solidFill>
                    <a:latin typeface="微软雅黑"/>
                    <a:ea typeface="微软雅黑"/>
                    <a:cs typeface="微软雅黑"/>
                    <a:sym typeface="微软雅黑"/>
                  </a:defRPr>
                </a:pPr>
                <a:endParaRPr/>
              </a:p>
            </p:txBody>
          </p:sp>
          <p:sp>
            <p:nvSpPr>
              <p:cNvPr id="514" name="外存"/>
              <p:cNvSpPr txBox="1"/>
              <p:nvPr/>
            </p:nvSpPr>
            <p:spPr>
              <a:xfrm>
                <a:off x="27444" y="71000"/>
                <a:ext cx="1506816" cy="7950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8110" tIns="118110" rIns="118110" bIns="118110" numCol="1" anchor="ctr">
                <a:spAutoFit/>
              </a:bodyPr>
              <a:lstStyle>
                <a:lvl1pPr algn="ctr" defTabSz="1377950">
                  <a:lnSpc>
                    <a:spcPct val="90000"/>
                  </a:lnSpc>
                  <a:spcBef>
                    <a:spcPts val="1300"/>
                  </a:spcBef>
                  <a:defRPr sz="3100">
                    <a:solidFill>
                      <a:srgbClr val="FFFFFF"/>
                    </a:solidFill>
                    <a:latin typeface="微软雅黑"/>
                    <a:ea typeface="微软雅黑"/>
                    <a:cs typeface="微软雅黑"/>
                    <a:sym typeface="微软雅黑"/>
                  </a:defRPr>
                </a:lvl1pPr>
              </a:lstStyle>
              <a:p>
                <a:r>
                  <a:t>外存</a:t>
                </a:r>
              </a:p>
            </p:txBody>
          </p:sp>
        </p:grpSp>
        <p:sp>
          <p:nvSpPr>
            <p:cNvPr id="516" name="箭头"/>
            <p:cNvSpPr/>
            <p:nvPr/>
          </p:nvSpPr>
          <p:spPr>
            <a:xfrm>
              <a:off x="1717874" y="274859"/>
              <a:ext cx="331082" cy="387303"/>
            </a:xfrm>
            <a:prstGeom prst="rightArrow">
              <a:avLst>
                <a:gd name="adj1" fmla="val 60000"/>
                <a:gd name="adj2" fmla="val 50000"/>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latin typeface="微软雅黑"/>
                  <a:ea typeface="微软雅黑"/>
                  <a:cs typeface="微软雅黑"/>
                  <a:sym typeface="微软雅黑"/>
                </a:defRPr>
              </a:pPr>
              <a:endParaRPr/>
            </a:p>
          </p:txBody>
        </p:sp>
        <p:grpSp>
          <p:nvGrpSpPr>
            <p:cNvPr id="519" name="成组"/>
            <p:cNvGrpSpPr/>
            <p:nvPr/>
          </p:nvGrpSpPr>
          <p:grpSpPr>
            <a:xfrm>
              <a:off x="2186385" y="0"/>
              <a:ext cx="1561704" cy="937022"/>
              <a:chOff x="0" y="0"/>
              <a:chExt cx="1561703" cy="937021"/>
            </a:xfrm>
          </p:grpSpPr>
          <p:sp>
            <p:nvSpPr>
              <p:cNvPr id="517" name="圆角矩形"/>
              <p:cNvSpPr/>
              <p:nvPr/>
            </p:nvSpPr>
            <p:spPr>
              <a:xfrm>
                <a:off x="0" y="0"/>
                <a:ext cx="1561704" cy="937022"/>
              </a:xfrm>
              <a:prstGeom prst="roundRect">
                <a:avLst>
                  <a:gd name="adj" fmla="val 10000"/>
                </a:avLst>
              </a:prstGeom>
              <a:gradFill flip="none" rotWithShape="1">
                <a:gsLst>
                  <a:gs pos="0">
                    <a:srgbClr val="D78A71"/>
                  </a:gs>
                  <a:gs pos="50000">
                    <a:srgbClr val="D77956"/>
                  </a:gs>
                  <a:gs pos="100000">
                    <a:srgbClr val="C56845"/>
                  </a:gs>
                </a:gsLst>
                <a:lin ang="5400000" scaled="0"/>
              </a:gradFill>
              <a:ln w="12700" cap="flat">
                <a:noFill/>
                <a:miter lim="400000"/>
              </a:ln>
              <a:effectLst/>
            </p:spPr>
            <p:txBody>
              <a:bodyPr wrap="square" lIns="45719" tIns="45719" rIns="45719" bIns="45719" numCol="1" anchor="ctr">
                <a:noAutofit/>
              </a:bodyPr>
              <a:lstStyle/>
              <a:p>
                <a:pPr algn="ctr" defTabSz="1377950">
                  <a:lnSpc>
                    <a:spcPct val="90000"/>
                  </a:lnSpc>
                  <a:spcBef>
                    <a:spcPts val="700"/>
                  </a:spcBef>
                  <a:defRPr sz="3100">
                    <a:solidFill>
                      <a:srgbClr val="FFFFFF"/>
                    </a:solidFill>
                    <a:latin typeface="微软雅黑"/>
                    <a:ea typeface="微软雅黑"/>
                    <a:cs typeface="微软雅黑"/>
                    <a:sym typeface="微软雅黑"/>
                  </a:defRPr>
                </a:pPr>
                <a:endParaRPr/>
              </a:p>
            </p:txBody>
          </p:sp>
          <p:sp>
            <p:nvSpPr>
              <p:cNvPr id="518" name="内存"/>
              <p:cNvSpPr txBox="1"/>
              <p:nvPr/>
            </p:nvSpPr>
            <p:spPr>
              <a:xfrm>
                <a:off x="27443" y="71000"/>
                <a:ext cx="1506816" cy="7950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8110" tIns="118110" rIns="118110" bIns="118110" numCol="1" anchor="ctr">
                <a:spAutoFit/>
              </a:bodyPr>
              <a:lstStyle>
                <a:lvl1pPr algn="ctr" defTabSz="1377950">
                  <a:lnSpc>
                    <a:spcPct val="90000"/>
                  </a:lnSpc>
                  <a:spcBef>
                    <a:spcPts val="1300"/>
                  </a:spcBef>
                  <a:defRPr sz="3100">
                    <a:solidFill>
                      <a:srgbClr val="FFFFFF"/>
                    </a:solidFill>
                    <a:latin typeface="微软雅黑"/>
                    <a:ea typeface="微软雅黑"/>
                    <a:cs typeface="微软雅黑"/>
                    <a:sym typeface="微软雅黑"/>
                  </a:defRPr>
                </a:lvl1pPr>
              </a:lstStyle>
              <a:p>
                <a:r>
                  <a:t>内存</a:t>
                </a:r>
              </a:p>
            </p:txBody>
          </p:sp>
        </p:grpSp>
        <p:sp>
          <p:nvSpPr>
            <p:cNvPr id="520" name="箭头"/>
            <p:cNvSpPr/>
            <p:nvPr/>
          </p:nvSpPr>
          <p:spPr>
            <a:xfrm>
              <a:off x="3904257" y="274859"/>
              <a:ext cx="331082" cy="387303"/>
            </a:xfrm>
            <a:prstGeom prst="rightArrow">
              <a:avLst>
                <a:gd name="adj1" fmla="val 60000"/>
                <a:gd name="adj2" fmla="val 50000"/>
              </a:avLst>
            </a:prstGeom>
            <a:gradFill flip="none" rotWithShape="1">
              <a:gsLst>
                <a:gs pos="0">
                  <a:srgbClr val="CB8F81"/>
                </a:gs>
                <a:gs pos="50000">
                  <a:srgbClr val="C97E6B"/>
                </a:gs>
                <a:gs pos="100000">
                  <a:srgbClr val="B66D5A"/>
                </a:gs>
              </a:gsLst>
              <a:lin ang="5400000" scaled="0"/>
            </a:gradFill>
            <a:ln w="12700" cap="flat">
              <a:noFill/>
              <a:miter lim="400000"/>
            </a:ln>
            <a:effectLst/>
          </p:spPr>
          <p:txBody>
            <a:bodyPr wrap="square" lIns="45719" tIns="45719" rIns="45719" bIns="45719" numCol="1" anchor="ctr">
              <a:noAutofit/>
            </a:bodyPr>
            <a:lstStyle/>
            <a:p>
              <a:pPr algn="ctr" defTabSz="622300">
                <a:lnSpc>
                  <a:spcPct val="90000"/>
                </a:lnSpc>
                <a:spcBef>
                  <a:spcPts val="700"/>
                </a:spcBef>
                <a:defRPr sz="1400">
                  <a:solidFill>
                    <a:srgbClr val="FFFFFF"/>
                  </a:solidFill>
                </a:defRPr>
              </a:pPr>
              <a:endParaRPr/>
            </a:p>
          </p:txBody>
        </p:sp>
        <p:grpSp>
          <p:nvGrpSpPr>
            <p:cNvPr id="523" name="成组"/>
            <p:cNvGrpSpPr/>
            <p:nvPr/>
          </p:nvGrpSpPr>
          <p:grpSpPr>
            <a:xfrm>
              <a:off x="4372768" y="0"/>
              <a:ext cx="1561704" cy="937022"/>
              <a:chOff x="0" y="0"/>
              <a:chExt cx="1561703" cy="937021"/>
            </a:xfrm>
          </p:grpSpPr>
          <p:sp>
            <p:nvSpPr>
              <p:cNvPr id="521" name="圆角矩形"/>
              <p:cNvSpPr/>
              <p:nvPr/>
            </p:nvSpPr>
            <p:spPr>
              <a:xfrm>
                <a:off x="0" y="0"/>
                <a:ext cx="1561704" cy="937022"/>
              </a:xfrm>
              <a:prstGeom prst="roundRect">
                <a:avLst>
                  <a:gd name="adj" fmla="val 10000"/>
                </a:avLst>
              </a:prstGeom>
              <a:gradFill flip="none" rotWithShape="1">
                <a:gsLst>
                  <a:gs pos="0">
                    <a:srgbClr val="C19791"/>
                  </a:gs>
                  <a:gs pos="50000">
                    <a:srgbClr val="BC8880"/>
                  </a:gs>
                  <a:gs pos="100000">
                    <a:srgbClr val="A9766E"/>
                  </a:gs>
                </a:gsLst>
                <a:lin ang="5400000" scaled="0"/>
              </a:gradFill>
              <a:ln w="12700" cap="flat">
                <a:noFill/>
                <a:miter lim="400000"/>
              </a:ln>
              <a:effectLst/>
            </p:spPr>
            <p:txBody>
              <a:bodyPr wrap="square" lIns="45719" tIns="45719" rIns="45719" bIns="45719" numCol="1" anchor="ctr">
                <a:noAutofit/>
              </a:bodyPr>
              <a:lstStyle/>
              <a:p>
                <a:pPr algn="ctr" defTabSz="1377950">
                  <a:lnSpc>
                    <a:spcPct val="90000"/>
                  </a:lnSpc>
                  <a:spcBef>
                    <a:spcPts val="700"/>
                  </a:spcBef>
                  <a:defRPr sz="3100">
                    <a:solidFill>
                      <a:srgbClr val="FFFFFF"/>
                    </a:solidFill>
                    <a:latin typeface="微软雅黑"/>
                    <a:ea typeface="微软雅黑"/>
                    <a:cs typeface="微软雅黑"/>
                    <a:sym typeface="微软雅黑"/>
                  </a:defRPr>
                </a:pPr>
                <a:endParaRPr/>
              </a:p>
            </p:txBody>
          </p:sp>
          <p:sp>
            <p:nvSpPr>
              <p:cNvPr id="522" name="内存"/>
              <p:cNvSpPr txBox="1"/>
              <p:nvPr/>
            </p:nvSpPr>
            <p:spPr>
              <a:xfrm>
                <a:off x="27444" y="71000"/>
                <a:ext cx="1506816" cy="7950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8110" tIns="118110" rIns="118110" bIns="118110" numCol="1" anchor="ctr">
                <a:spAutoFit/>
              </a:bodyPr>
              <a:lstStyle>
                <a:lvl1pPr algn="ctr" defTabSz="1377950">
                  <a:lnSpc>
                    <a:spcPct val="90000"/>
                  </a:lnSpc>
                  <a:spcBef>
                    <a:spcPts val="1300"/>
                  </a:spcBef>
                  <a:defRPr sz="3100">
                    <a:solidFill>
                      <a:srgbClr val="FFFFFF"/>
                    </a:solidFill>
                    <a:latin typeface="微软雅黑"/>
                    <a:ea typeface="微软雅黑"/>
                    <a:cs typeface="微软雅黑"/>
                    <a:sym typeface="微软雅黑"/>
                  </a:defRPr>
                </a:lvl1pPr>
              </a:lstStyle>
              <a:p>
                <a:r>
                  <a:t>内存</a:t>
                </a:r>
              </a:p>
            </p:txBody>
          </p:sp>
        </p:grpSp>
        <p:sp>
          <p:nvSpPr>
            <p:cNvPr id="524" name="箭头"/>
            <p:cNvSpPr/>
            <p:nvPr/>
          </p:nvSpPr>
          <p:spPr>
            <a:xfrm>
              <a:off x="6090642" y="274859"/>
              <a:ext cx="331082" cy="387303"/>
            </a:xfrm>
            <a:prstGeom prst="rightArrow">
              <a:avLst>
                <a:gd name="adj1" fmla="val 60000"/>
                <a:gd name="adj2" fmla="val 50000"/>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488950">
                <a:lnSpc>
                  <a:spcPct val="90000"/>
                </a:lnSpc>
                <a:spcBef>
                  <a:spcPts val="700"/>
                </a:spcBef>
                <a:defRPr sz="1100">
                  <a:solidFill>
                    <a:srgbClr val="FFFFFF"/>
                  </a:solidFill>
                  <a:latin typeface="微软雅黑"/>
                  <a:ea typeface="微软雅黑"/>
                  <a:cs typeface="微软雅黑"/>
                  <a:sym typeface="微软雅黑"/>
                </a:defRPr>
              </a:pPr>
              <a:endParaRPr/>
            </a:p>
          </p:txBody>
        </p:sp>
        <p:grpSp>
          <p:nvGrpSpPr>
            <p:cNvPr id="527" name="成组"/>
            <p:cNvGrpSpPr/>
            <p:nvPr/>
          </p:nvGrpSpPr>
          <p:grpSpPr>
            <a:xfrm>
              <a:off x="6559153" y="0"/>
              <a:ext cx="1561704" cy="937022"/>
              <a:chOff x="0" y="0"/>
              <a:chExt cx="1561703" cy="937021"/>
            </a:xfrm>
          </p:grpSpPr>
          <p:sp>
            <p:nvSpPr>
              <p:cNvPr id="525" name="圆角矩形"/>
              <p:cNvSpPr/>
              <p:nvPr/>
            </p:nvSpPr>
            <p:spPr>
              <a:xfrm>
                <a:off x="0" y="0"/>
                <a:ext cx="1561704" cy="937022"/>
              </a:xfrm>
              <a:prstGeom prst="roundRect">
                <a:avLst>
                  <a:gd name="adj" fmla="val 10000"/>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1377950">
                  <a:lnSpc>
                    <a:spcPct val="90000"/>
                  </a:lnSpc>
                  <a:spcBef>
                    <a:spcPts val="700"/>
                  </a:spcBef>
                  <a:defRPr sz="3100">
                    <a:solidFill>
                      <a:srgbClr val="FFFFFF"/>
                    </a:solidFill>
                    <a:latin typeface="微软雅黑"/>
                    <a:ea typeface="微软雅黑"/>
                    <a:cs typeface="微软雅黑"/>
                    <a:sym typeface="微软雅黑"/>
                  </a:defRPr>
                </a:pPr>
                <a:endParaRPr/>
              </a:p>
            </p:txBody>
          </p:sp>
          <p:sp>
            <p:nvSpPr>
              <p:cNvPr id="526" name="显存"/>
              <p:cNvSpPr txBox="1"/>
              <p:nvPr/>
            </p:nvSpPr>
            <p:spPr>
              <a:xfrm>
                <a:off x="27444" y="71000"/>
                <a:ext cx="1506816" cy="7950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18110" tIns="118110" rIns="118110" bIns="118110" numCol="1" anchor="ctr">
                <a:spAutoFit/>
              </a:bodyPr>
              <a:lstStyle>
                <a:lvl1pPr algn="ctr" defTabSz="1377950">
                  <a:lnSpc>
                    <a:spcPct val="90000"/>
                  </a:lnSpc>
                  <a:spcBef>
                    <a:spcPts val="1300"/>
                  </a:spcBef>
                  <a:defRPr sz="3100">
                    <a:solidFill>
                      <a:srgbClr val="FFFFFF"/>
                    </a:solidFill>
                    <a:latin typeface="微软雅黑"/>
                    <a:ea typeface="微软雅黑"/>
                    <a:cs typeface="微软雅黑"/>
                    <a:sym typeface="微软雅黑"/>
                  </a:defRPr>
                </a:lvl1pPr>
              </a:lstStyle>
              <a:p>
                <a:r>
                  <a:t>显存</a:t>
                </a:r>
              </a:p>
            </p:txBody>
          </p:sp>
        </p:grpSp>
      </p:grpSp>
      <p:sp>
        <p:nvSpPr>
          <p:cNvPr id="529" name="文本框 8"/>
          <p:cNvSpPr txBox="1"/>
          <p:nvPr/>
        </p:nvSpPr>
        <p:spPr>
          <a:xfrm>
            <a:off x="4856803" y="1462060"/>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普通纹理</a:t>
            </a:r>
          </a:p>
        </p:txBody>
      </p:sp>
      <p:sp>
        <p:nvSpPr>
          <p:cNvPr id="530" name="文本框 9"/>
          <p:cNvSpPr txBox="1"/>
          <p:nvPr/>
        </p:nvSpPr>
        <p:spPr>
          <a:xfrm>
            <a:off x="2992835" y="2106359"/>
            <a:ext cx="171984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读取</a:t>
            </a:r>
          </a:p>
        </p:txBody>
      </p:sp>
      <p:sp>
        <p:nvSpPr>
          <p:cNvPr id="531" name="文本框 10"/>
          <p:cNvSpPr txBox="1"/>
          <p:nvPr/>
        </p:nvSpPr>
        <p:spPr>
          <a:xfrm>
            <a:off x="5236078" y="2106359"/>
            <a:ext cx="171984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解压缩</a:t>
            </a:r>
          </a:p>
        </p:txBody>
      </p:sp>
      <p:sp>
        <p:nvSpPr>
          <p:cNvPr id="532" name="文本框 11"/>
          <p:cNvSpPr txBox="1"/>
          <p:nvPr/>
        </p:nvSpPr>
        <p:spPr>
          <a:xfrm>
            <a:off x="7335194" y="2106359"/>
            <a:ext cx="171984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memcpy</a:t>
            </a:r>
          </a:p>
        </p:txBody>
      </p:sp>
      <p:grpSp>
        <p:nvGrpSpPr>
          <p:cNvPr id="544" name="图示 2"/>
          <p:cNvGrpSpPr/>
          <p:nvPr/>
        </p:nvGrpSpPr>
        <p:grpSpPr>
          <a:xfrm>
            <a:off x="2674822" y="5193453"/>
            <a:ext cx="6842356" cy="1080372"/>
            <a:chOff x="0" y="0"/>
            <a:chExt cx="6842355" cy="1080371"/>
          </a:xfrm>
        </p:grpSpPr>
        <p:grpSp>
          <p:nvGrpSpPr>
            <p:cNvPr id="535" name="成组"/>
            <p:cNvGrpSpPr/>
            <p:nvPr/>
          </p:nvGrpSpPr>
          <p:grpSpPr>
            <a:xfrm>
              <a:off x="0" y="0"/>
              <a:ext cx="1800620" cy="1080372"/>
              <a:chOff x="0" y="0"/>
              <a:chExt cx="1800619" cy="1080371"/>
            </a:xfrm>
          </p:grpSpPr>
          <p:sp>
            <p:nvSpPr>
              <p:cNvPr id="533" name="圆角矩形"/>
              <p:cNvSpPr/>
              <p:nvPr/>
            </p:nvSpPr>
            <p:spPr>
              <a:xfrm>
                <a:off x="0" y="0"/>
                <a:ext cx="1800620" cy="1080372"/>
              </a:xfrm>
              <a:prstGeom prst="roundRect">
                <a:avLst>
                  <a:gd name="adj" fmla="val 10000"/>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1911350">
                  <a:lnSpc>
                    <a:spcPct val="90000"/>
                  </a:lnSpc>
                  <a:spcBef>
                    <a:spcPts val="700"/>
                  </a:spcBef>
                  <a:defRPr sz="4300">
                    <a:solidFill>
                      <a:srgbClr val="FFFFFF"/>
                    </a:solidFill>
                    <a:latin typeface="微软雅黑"/>
                    <a:ea typeface="微软雅黑"/>
                    <a:cs typeface="微软雅黑"/>
                    <a:sym typeface="微软雅黑"/>
                  </a:defRPr>
                </a:pPr>
                <a:endParaRPr/>
              </a:p>
            </p:txBody>
          </p:sp>
          <p:sp>
            <p:nvSpPr>
              <p:cNvPr id="534" name="外存"/>
              <p:cNvSpPr txBox="1"/>
              <p:nvPr/>
            </p:nvSpPr>
            <p:spPr>
              <a:xfrm>
                <a:off x="31642" y="75371"/>
                <a:ext cx="1737335" cy="9296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63829" tIns="163829" rIns="163829" bIns="163829" numCol="1" anchor="ctr">
                <a:noAutofit/>
              </a:bodyPr>
              <a:lstStyle>
                <a:lvl1pPr algn="ctr" defTabSz="1911350">
                  <a:lnSpc>
                    <a:spcPct val="90000"/>
                  </a:lnSpc>
                  <a:spcBef>
                    <a:spcPts val="1800"/>
                  </a:spcBef>
                  <a:defRPr sz="3500">
                    <a:solidFill>
                      <a:srgbClr val="FFFFFF"/>
                    </a:solidFill>
                    <a:latin typeface="微软雅黑"/>
                    <a:ea typeface="微软雅黑"/>
                    <a:cs typeface="微软雅黑"/>
                    <a:sym typeface="微软雅黑"/>
                  </a:defRPr>
                </a:lvl1pPr>
              </a:lstStyle>
              <a:p>
                <a:r>
                  <a:t>外存</a:t>
                </a:r>
              </a:p>
            </p:txBody>
          </p:sp>
        </p:grpSp>
        <p:sp>
          <p:nvSpPr>
            <p:cNvPr id="536" name="箭头"/>
            <p:cNvSpPr/>
            <p:nvPr/>
          </p:nvSpPr>
          <p:spPr>
            <a:xfrm>
              <a:off x="1980682" y="316909"/>
              <a:ext cx="381732" cy="446554"/>
            </a:xfrm>
            <a:prstGeom prst="rightArrow">
              <a:avLst>
                <a:gd name="adj1" fmla="val 60000"/>
                <a:gd name="adj2" fmla="val 50000"/>
              </a:avLst>
            </a:prstGeom>
            <a:gradFill flip="none" rotWithShape="1">
              <a:gsLst>
                <a:gs pos="0">
                  <a:srgbClr val="F18C54"/>
                </a:gs>
                <a:gs pos="50000">
                  <a:srgbClr val="F67B28"/>
                </a:gs>
                <a:gs pos="100000">
                  <a:srgbClr val="E46B19"/>
                </a:gs>
              </a:gsLst>
              <a:lin ang="5400000" scaled="0"/>
            </a:gradFill>
            <a:ln w="12700" cap="flat">
              <a:noFill/>
              <a:miter lim="400000"/>
            </a:ln>
            <a:effectLst/>
          </p:spPr>
          <p:txBody>
            <a:bodyPr wrap="square" lIns="45719" tIns="45719" rIns="45719" bIns="45719" numCol="1" anchor="ctr">
              <a:noAutofit/>
            </a:bodyPr>
            <a:lstStyle/>
            <a:p>
              <a:pPr algn="ctr" defTabSz="666750">
                <a:lnSpc>
                  <a:spcPct val="90000"/>
                </a:lnSpc>
                <a:spcBef>
                  <a:spcPts val="700"/>
                </a:spcBef>
                <a:defRPr sz="1500">
                  <a:solidFill>
                    <a:srgbClr val="FFFFFF"/>
                  </a:solidFill>
                  <a:latin typeface="微软雅黑"/>
                  <a:ea typeface="微软雅黑"/>
                  <a:cs typeface="微软雅黑"/>
                  <a:sym typeface="微软雅黑"/>
                </a:defRPr>
              </a:pPr>
              <a:endParaRPr/>
            </a:p>
          </p:txBody>
        </p:sp>
        <p:grpSp>
          <p:nvGrpSpPr>
            <p:cNvPr id="539" name="成组"/>
            <p:cNvGrpSpPr/>
            <p:nvPr/>
          </p:nvGrpSpPr>
          <p:grpSpPr>
            <a:xfrm>
              <a:off x="2520868" y="0"/>
              <a:ext cx="1800620" cy="1080372"/>
              <a:chOff x="0" y="0"/>
              <a:chExt cx="1800619" cy="1080371"/>
            </a:xfrm>
          </p:grpSpPr>
          <p:sp>
            <p:nvSpPr>
              <p:cNvPr id="537" name="圆角矩形"/>
              <p:cNvSpPr/>
              <p:nvPr/>
            </p:nvSpPr>
            <p:spPr>
              <a:xfrm>
                <a:off x="0" y="0"/>
                <a:ext cx="1800620" cy="1080372"/>
              </a:xfrm>
              <a:prstGeom prst="roundRect">
                <a:avLst>
                  <a:gd name="adj" fmla="val 10000"/>
                </a:avLst>
              </a:prstGeom>
              <a:gradFill flip="none" rotWithShape="1">
                <a:gsLst>
                  <a:gs pos="0">
                    <a:srgbClr val="CB8F81"/>
                  </a:gs>
                  <a:gs pos="50000">
                    <a:srgbClr val="C97E6B"/>
                  </a:gs>
                  <a:gs pos="100000">
                    <a:srgbClr val="B66D5A"/>
                  </a:gs>
                </a:gsLst>
                <a:lin ang="5400000" scaled="0"/>
              </a:gradFill>
              <a:ln w="12700" cap="flat">
                <a:noFill/>
                <a:miter lim="400000"/>
              </a:ln>
              <a:effectLst/>
            </p:spPr>
            <p:txBody>
              <a:bodyPr wrap="square" lIns="45719" tIns="45719" rIns="45719" bIns="45719" numCol="1" anchor="ctr">
                <a:noAutofit/>
              </a:bodyPr>
              <a:lstStyle/>
              <a:p>
                <a:pPr algn="ctr" defTabSz="1911350">
                  <a:lnSpc>
                    <a:spcPct val="90000"/>
                  </a:lnSpc>
                  <a:spcBef>
                    <a:spcPts val="700"/>
                  </a:spcBef>
                  <a:defRPr sz="4300">
                    <a:solidFill>
                      <a:srgbClr val="FFFFFF"/>
                    </a:solidFill>
                    <a:latin typeface="微软雅黑"/>
                    <a:ea typeface="微软雅黑"/>
                    <a:cs typeface="微软雅黑"/>
                    <a:sym typeface="微软雅黑"/>
                  </a:defRPr>
                </a:pPr>
                <a:endParaRPr/>
              </a:p>
            </p:txBody>
          </p:sp>
          <p:sp>
            <p:nvSpPr>
              <p:cNvPr id="538" name="内存"/>
              <p:cNvSpPr txBox="1"/>
              <p:nvPr/>
            </p:nvSpPr>
            <p:spPr>
              <a:xfrm>
                <a:off x="31642" y="75371"/>
                <a:ext cx="1737335" cy="9296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63829" tIns="163829" rIns="163829" bIns="163829" numCol="1" anchor="ctr">
                <a:noAutofit/>
              </a:bodyPr>
              <a:lstStyle>
                <a:lvl1pPr algn="ctr" defTabSz="1911350">
                  <a:lnSpc>
                    <a:spcPct val="90000"/>
                  </a:lnSpc>
                  <a:spcBef>
                    <a:spcPts val="1800"/>
                  </a:spcBef>
                  <a:defRPr sz="3500">
                    <a:solidFill>
                      <a:srgbClr val="FFFFFF"/>
                    </a:solidFill>
                    <a:latin typeface="微软雅黑"/>
                    <a:ea typeface="微软雅黑"/>
                    <a:cs typeface="微软雅黑"/>
                    <a:sym typeface="微软雅黑"/>
                  </a:defRPr>
                </a:lvl1pPr>
              </a:lstStyle>
              <a:p>
                <a:r>
                  <a:t>内存</a:t>
                </a:r>
              </a:p>
            </p:txBody>
          </p:sp>
        </p:grpSp>
        <p:sp>
          <p:nvSpPr>
            <p:cNvPr id="540" name="箭头"/>
            <p:cNvSpPr/>
            <p:nvPr/>
          </p:nvSpPr>
          <p:spPr>
            <a:xfrm>
              <a:off x="4501550" y="316909"/>
              <a:ext cx="381731" cy="446554"/>
            </a:xfrm>
            <a:prstGeom prst="rightArrow">
              <a:avLst>
                <a:gd name="adj1" fmla="val 60000"/>
                <a:gd name="adj2" fmla="val 50000"/>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844550">
                <a:lnSpc>
                  <a:spcPct val="90000"/>
                </a:lnSpc>
                <a:spcBef>
                  <a:spcPts val="700"/>
                </a:spcBef>
                <a:defRPr sz="1900">
                  <a:solidFill>
                    <a:srgbClr val="FFFFFF"/>
                  </a:solidFill>
                </a:defRPr>
              </a:pPr>
              <a:endParaRPr/>
            </a:p>
          </p:txBody>
        </p:sp>
        <p:grpSp>
          <p:nvGrpSpPr>
            <p:cNvPr id="543" name="成组"/>
            <p:cNvGrpSpPr/>
            <p:nvPr/>
          </p:nvGrpSpPr>
          <p:grpSpPr>
            <a:xfrm>
              <a:off x="5041735" y="0"/>
              <a:ext cx="1800621" cy="1080372"/>
              <a:chOff x="0" y="0"/>
              <a:chExt cx="1800619" cy="1080371"/>
            </a:xfrm>
          </p:grpSpPr>
          <p:sp>
            <p:nvSpPr>
              <p:cNvPr id="541" name="圆角矩形"/>
              <p:cNvSpPr/>
              <p:nvPr/>
            </p:nvSpPr>
            <p:spPr>
              <a:xfrm>
                <a:off x="0" y="0"/>
                <a:ext cx="1800620" cy="1080372"/>
              </a:xfrm>
              <a:prstGeom prst="roundRect">
                <a:avLst>
                  <a:gd name="adj" fmla="val 10000"/>
                </a:avLst>
              </a:prstGeom>
              <a:gradFill flip="none" rotWithShape="1">
                <a:gsLst>
                  <a:gs pos="0">
                    <a:srgbClr val="AFAFAF"/>
                  </a:gs>
                  <a:gs pos="50000">
                    <a:schemeClr val="accent3"/>
                  </a:gs>
                  <a:gs pos="100000">
                    <a:srgbClr val="929292"/>
                  </a:gs>
                </a:gsLst>
                <a:lin ang="5400000" scaled="0"/>
              </a:gradFill>
              <a:ln w="12700" cap="flat">
                <a:noFill/>
                <a:miter lim="400000"/>
              </a:ln>
              <a:effectLst/>
            </p:spPr>
            <p:txBody>
              <a:bodyPr wrap="square" lIns="45719" tIns="45719" rIns="45719" bIns="45719" numCol="1" anchor="ctr">
                <a:noAutofit/>
              </a:bodyPr>
              <a:lstStyle/>
              <a:p>
                <a:pPr algn="ctr" defTabSz="1911350">
                  <a:lnSpc>
                    <a:spcPct val="90000"/>
                  </a:lnSpc>
                  <a:spcBef>
                    <a:spcPts val="700"/>
                  </a:spcBef>
                  <a:defRPr sz="4300">
                    <a:solidFill>
                      <a:srgbClr val="FFFFFF"/>
                    </a:solidFill>
                    <a:latin typeface="微软雅黑"/>
                    <a:ea typeface="微软雅黑"/>
                    <a:cs typeface="微软雅黑"/>
                    <a:sym typeface="微软雅黑"/>
                  </a:defRPr>
                </a:pPr>
                <a:endParaRPr/>
              </a:p>
            </p:txBody>
          </p:sp>
          <p:sp>
            <p:nvSpPr>
              <p:cNvPr id="542" name="显存"/>
              <p:cNvSpPr txBox="1"/>
              <p:nvPr/>
            </p:nvSpPr>
            <p:spPr>
              <a:xfrm>
                <a:off x="31642" y="75371"/>
                <a:ext cx="1737336" cy="92962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163829" tIns="163829" rIns="163829" bIns="163829" numCol="1" anchor="ctr">
                <a:noAutofit/>
              </a:bodyPr>
              <a:lstStyle>
                <a:lvl1pPr algn="ctr" defTabSz="1911350">
                  <a:lnSpc>
                    <a:spcPct val="90000"/>
                  </a:lnSpc>
                  <a:spcBef>
                    <a:spcPts val="1800"/>
                  </a:spcBef>
                  <a:defRPr sz="3500">
                    <a:solidFill>
                      <a:srgbClr val="FFFFFF"/>
                    </a:solidFill>
                    <a:latin typeface="微软雅黑"/>
                    <a:ea typeface="微软雅黑"/>
                    <a:cs typeface="微软雅黑"/>
                    <a:sym typeface="微软雅黑"/>
                  </a:defRPr>
                </a:lvl1pPr>
              </a:lstStyle>
              <a:p>
                <a:r>
                  <a:t>显存</a:t>
                </a:r>
              </a:p>
            </p:txBody>
          </p:sp>
        </p:grpSp>
      </p:grpSp>
      <p:sp>
        <p:nvSpPr>
          <p:cNvPr id="545" name="文本框 8"/>
          <p:cNvSpPr txBox="1"/>
          <p:nvPr/>
        </p:nvSpPr>
        <p:spPr>
          <a:xfrm>
            <a:off x="4856804" y="4135094"/>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压缩纹理</a:t>
            </a:r>
          </a:p>
        </p:txBody>
      </p:sp>
      <p:sp>
        <p:nvSpPr>
          <p:cNvPr id="546" name="文本框 9"/>
          <p:cNvSpPr txBox="1"/>
          <p:nvPr/>
        </p:nvSpPr>
        <p:spPr>
          <a:xfrm>
            <a:off x="3672774" y="4665364"/>
            <a:ext cx="171984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读取</a:t>
            </a:r>
          </a:p>
        </p:txBody>
      </p:sp>
      <p:sp>
        <p:nvSpPr>
          <p:cNvPr id="547" name="文本框 11"/>
          <p:cNvSpPr txBox="1"/>
          <p:nvPr/>
        </p:nvSpPr>
        <p:spPr>
          <a:xfrm>
            <a:off x="6690426" y="4638874"/>
            <a:ext cx="171984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memcpy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4" animBg="1" advAuto="0"/>
      <p:bldP spid="545" grpId="1" animBg="1" advAuto="0"/>
      <p:bldP spid="546" grpId="3" animBg="1" advAuto="0"/>
      <p:bldP spid="547" grpId="2"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矩形"/>
          <p:cNvSpPr/>
          <p:nvPr/>
        </p:nvSpPr>
        <p:spPr>
          <a:xfrm>
            <a:off x="6020743" y="2354250"/>
            <a:ext cx="277514" cy="2149500"/>
          </a:xfrm>
          <a:prstGeom prst="rect">
            <a:avLst/>
          </a:prstGeom>
          <a:solidFill>
            <a:srgbClr val="FFFFFF"/>
          </a:solidFill>
          <a:ln w="12700">
            <a:solidFill>
              <a:schemeClr val="accent1"/>
            </a:solidFill>
            <a:miter/>
          </a:ln>
        </p:spPr>
        <p:txBody>
          <a:bodyPr lIns="45719" rIns="45719" anchor="ctr"/>
          <a:lstStyle/>
          <a:p>
            <a:endParaRPr/>
          </a:p>
        </p:txBody>
      </p:sp>
      <p:pic>
        <p:nvPicPr>
          <p:cNvPr id="552"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553"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554"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555"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556" name="CPU"/>
          <p:cNvSpPr/>
          <p:nvPr/>
        </p:nvSpPr>
        <p:spPr>
          <a:xfrm>
            <a:off x="4035885" y="1883090"/>
            <a:ext cx="1116260" cy="879787"/>
          </a:xfrm>
          <a:prstGeom prst="roundRect">
            <a:avLst>
              <a:gd name="adj" fmla="val 19032"/>
            </a:avLst>
          </a:prstGeom>
          <a:solidFill>
            <a:schemeClr val="accent2"/>
          </a:solidFill>
          <a:ln w="12700">
            <a:solidFill>
              <a:srgbClr val="AD5B24"/>
            </a:solidFill>
            <a:miter/>
          </a:ln>
          <a:extLst>
            <a:ext uri="{C572A759-6A51-4108-AA02-DFA0A04FC94B}">
              <ma14:wrappingTextBoxFlag xmlns:ma14="http://schemas.microsoft.com/office/mac/drawingml/2011/main" xmlns="" val="1"/>
            </a:ext>
          </a:extLst>
        </p:spPr>
        <p:txBody>
          <a:bodyPr lIns="45719" rIns="45719" anchor="ctr"/>
          <a:lstStyle>
            <a:lvl1pPr algn="ctr">
              <a:defRPr>
                <a:solidFill>
                  <a:srgbClr val="FFFFFF"/>
                </a:solidFill>
              </a:defRPr>
            </a:lvl1pPr>
          </a:lstStyle>
          <a:p>
            <a:r>
              <a:t>CPU</a:t>
            </a:r>
          </a:p>
        </p:txBody>
      </p:sp>
      <p:sp>
        <p:nvSpPr>
          <p:cNvPr id="557" name="GPU"/>
          <p:cNvSpPr/>
          <p:nvPr/>
        </p:nvSpPr>
        <p:spPr>
          <a:xfrm>
            <a:off x="7164835" y="1883090"/>
            <a:ext cx="1116261" cy="879787"/>
          </a:xfrm>
          <a:prstGeom prst="roundRect">
            <a:avLst>
              <a:gd name="adj" fmla="val 19032"/>
            </a:avLst>
          </a:prstGeom>
          <a:solidFill>
            <a:schemeClr val="accent2"/>
          </a:solidFill>
          <a:ln w="12700">
            <a:solidFill>
              <a:srgbClr val="AD5B24"/>
            </a:solidFill>
            <a:miter/>
          </a:ln>
          <a:extLst>
            <a:ext uri="{C572A759-6A51-4108-AA02-DFA0A04FC94B}">
              <ma14:wrappingTextBoxFlag xmlns:ma14="http://schemas.microsoft.com/office/mac/drawingml/2011/main" xmlns="" val="1"/>
            </a:ext>
          </a:extLst>
        </p:spPr>
        <p:txBody>
          <a:bodyPr lIns="45719" rIns="45719" anchor="ctr"/>
          <a:lstStyle>
            <a:lvl1pPr algn="ctr">
              <a:defRPr>
                <a:solidFill>
                  <a:srgbClr val="FFFFFF"/>
                </a:solidFill>
              </a:defRPr>
            </a:lvl1pPr>
          </a:lstStyle>
          <a:p>
            <a:r>
              <a:t>GPU</a:t>
            </a:r>
          </a:p>
        </p:txBody>
      </p:sp>
      <p:sp>
        <p:nvSpPr>
          <p:cNvPr id="558" name="RAM"/>
          <p:cNvSpPr/>
          <p:nvPr/>
        </p:nvSpPr>
        <p:spPr>
          <a:xfrm>
            <a:off x="4693546" y="4460123"/>
            <a:ext cx="2881108" cy="879787"/>
          </a:xfrm>
          <a:prstGeom prst="roundRect">
            <a:avLst>
              <a:gd name="adj" fmla="val 19032"/>
            </a:avLst>
          </a:prstGeom>
          <a:solidFill>
            <a:schemeClr val="accent2"/>
          </a:solidFill>
          <a:ln w="12700">
            <a:solidFill>
              <a:srgbClr val="AD5B24"/>
            </a:solidFill>
            <a:miter/>
          </a:ln>
          <a:extLst>
            <a:ext uri="{C572A759-6A51-4108-AA02-DFA0A04FC94B}">
              <ma14:wrappingTextBoxFlag xmlns:ma14="http://schemas.microsoft.com/office/mac/drawingml/2011/main" xmlns="" val="1"/>
            </a:ext>
          </a:extLst>
        </p:spPr>
        <p:txBody>
          <a:bodyPr lIns="45719" rIns="45719" anchor="ctr"/>
          <a:lstStyle>
            <a:lvl1pPr algn="ctr">
              <a:defRPr>
                <a:solidFill>
                  <a:srgbClr val="FFFFFF"/>
                </a:solidFill>
              </a:defRPr>
            </a:lvl1pPr>
          </a:lstStyle>
          <a:p>
            <a:r>
              <a:t>RAM</a:t>
            </a:r>
          </a:p>
        </p:txBody>
      </p:sp>
      <p:sp>
        <p:nvSpPr>
          <p:cNvPr id="559" name="双箭头"/>
          <p:cNvSpPr/>
          <p:nvPr/>
        </p:nvSpPr>
        <p:spPr>
          <a:xfrm>
            <a:off x="5129733" y="2129859"/>
            <a:ext cx="2058889" cy="386248"/>
          </a:xfrm>
          <a:prstGeom prst="leftRightArrow">
            <a:avLst>
              <a:gd name="adj1" fmla="val 32000"/>
              <a:gd name="adj2" fmla="val 144674"/>
            </a:avLst>
          </a:prstGeom>
          <a:solidFill>
            <a:srgbClr val="FFFFFF"/>
          </a:solidFill>
          <a:ln w="12700">
            <a:solidFill>
              <a:schemeClr val="accent1"/>
            </a:solidFill>
            <a:miter/>
          </a:ln>
        </p:spPr>
        <p:txBody>
          <a:bodyPr lIns="45719" rIns="45719" anchor="ctr"/>
          <a:lstStyle/>
          <a:p>
            <a:endParaRPr/>
          </a:p>
        </p:txBody>
      </p:sp>
      <p:sp>
        <p:nvSpPr>
          <p:cNvPr id="560" name="文本框 9"/>
          <p:cNvSpPr txBox="1"/>
          <p:nvPr/>
        </p:nvSpPr>
        <p:spPr>
          <a:xfrm>
            <a:off x="3734094" y="3492698"/>
            <a:ext cx="171984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访问</a:t>
            </a:r>
          </a:p>
        </p:txBody>
      </p:sp>
      <p:sp>
        <p:nvSpPr>
          <p:cNvPr id="561" name="文本框 9"/>
          <p:cNvSpPr txBox="1"/>
          <p:nvPr/>
        </p:nvSpPr>
        <p:spPr>
          <a:xfrm>
            <a:off x="6457834" y="3137098"/>
            <a:ext cx="2530263" cy="1158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采样</a:t>
            </a:r>
          </a:p>
          <a:p>
            <a:pPr algn="ctr">
              <a:defRPr sz="2000" b="1">
                <a:solidFill>
                  <a:srgbClr val="FFFFFF"/>
                </a:solidFill>
                <a:latin typeface="微软雅黑"/>
                <a:ea typeface="微软雅黑"/>
                <a:cs typeface="微软雅黑"/>
                <a:sym typeface="微软雅黑"/>
              </a:defRPr>
            </a:pPr>
            <a:r>
              <a:t>像素输出</a:t>
            </a:r>
          </a:p>
          <a:p>
            <a:pPr algn="ctr">
              <a:defRPr sz="2000" b="1">
                <a:solidFill>
                  <a:srgbClr val="FFFFFF"/>
                </a:solidFill>
                <a:latin typeface="微软雅黑"/>
                <a:ea typeface="微软雅黑"/>
                <a:cs typeface="微软雅黑"/>
                <a:sym typeface="微软雅黑"/>
              </a:defRPr>
            </a:pPr>
            <a:r>
              <a:t>shader临时变量</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0" grpId="1" animBg="1" advAuto="0"/>
      <p:bldP spid="561" grpId="2"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5"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566"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567"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568"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569" name="文本框 8"/>
          <p:cNvSpPr txBox="1"/>
          <p:nvPr/>
        </p:nvSpPr>
        <p:spPr>
          <a:xfrm>
            <a:off x="4856803" y="1830360"/>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普通纹理</a:t>
            </a:r>
          </a:p>
        </p:txBody>
      </p:sp>
      <p:graphicFrame>
        <p:nvGraphicFramePr>
          <p:cNvPr id="570" name="表格 1"/>
          <p:cNvGraphicFramePr/>
          <p:nvPr/>
        </p:nvGraphicFramePr>
        <p:xfrm>
          <a:off x="2365525" y="2558455"/>
          <a:ext cx="8128000" cy="3418840"/>
        </p:xfrm>
        <a:graphic>
          <a:graphicData uri="http://schemas.openxmlformats.org/drawingml/2006/table">
            <a:tbl>
              <a:tblPr firstRow="1" bandRow="1">
                <a:tableStyleId>{4C3C2611-4C71-4FC5-86AE-919BDF0F9419}</a:tableStyleId>
              </a:tblPr>
              <a:tblGrid>
                <a:gridCol w="799705">
                  <a:extLst>
                    <a:ext uri="{9D8B030D-6E8A-4147-A177-3AD203B41FA5}">
                      <a16:colId xmlns:a16="http://schemas.microsoft.com/office/drawing/2014/main" val="20000"/>
                    </a:ext>
                  </a:extLst>
                </a:gridCol>
                <a:gridCol w="7328295">
                  <a:extLst>
                    <a:ext uri="{9D8B030D-6E8A-4147-A177-3AD203B41FA5}">
                      <a16:colId xmlns:a16="http://schemas.microsoft.com/office/drawing/2014/main" val="20001"/>
                    </a:ext>
                  </a:extLst>
                </a:gridCol>
              </a:tblGrid>
              <a:tr h="370840">
                <a:tc>
                  <a:txBody>
                    <a:bodyPr/>
                    <a:lstStyle/>
                    <a:p>
                      <a:pPr algn="l">
                        <a:defRPr sz="1800" b="0"/>
                      </a:pPr>
                      <a:r>
                        <a:rPr sz="2000">
                          <a:latin typeface="微软雅黑"/>
                          <a:ea typeface="微软雅黑"/>
                          <a:cs typeface="微软雅黑"/>
                          <a:sym typeface="微软雅黑"/>
                        </a:rPr>
                        <a:t>BMP</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tc>
                  <a:txBody>
                    <a:bodyPr/>
                    <a:lstStyle/>
                    <a:p>
                      <a:pPr algn="l">
                        <a:defRPr sz="2000" b="0">
                          <a:latin typeface="微软雅黑"/>
                          <a:ea typeface="微软雅黑"/>
                          <a:cs typeface="微软雅黑"/>
                          <a:sym typeface="微软雅黑"/>
                        </a:defRPr>
                      </a:pPr>
                      <a:r>
                        <a:t>最常被Windows程序以及其本身使用的格式。可以使用无损的数据压缩，但是一些程序只能使用未经压缩的文件。</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extLst>
                  <a:ext uri="{0D108BD9-81ED-4DB2-BD59-A6C34878D82A}">
                    <a16:rowId xmlns:a16="http://schemas.microsoft.com/office/drawing/2014/main" val="10000"/>
                  </a:ext>
                </a:extLst>
              </a:tr>
              <a:tr h="370840">
                <a:tc>
                  <a:txBody>
                    <a:bodyPr/>
                    <a:lstStyle/>
                    <a:p>
                      <a:pPr algn="l">
                        <a:defRPr sz="1800"/>
                      </a:pPr>
                      <a:r>
                        <a:rPr sz="2000">
                          <a:latin typeface="微软雅黑"/>
                          <a:ea typeface="微软雅黑"/>
                          <a:cs typeface="微软雅黑"/>
                          <a:sym typeface="微软雅黑"/>
                        </a:rPr>
                        <a:t>PNG</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tc>
                  <a:txBody>
                    <a:bodyPr/>
                    <a:lstStyle/>
                    <a:p>
                      <a:pPr algn="l">
                        <a:defRPr sz="1800"/>
                      </a:pPr>
                      <a:r>
                        <a:rPr sz="2000">
                          <a:latin typeface="微软雅黑"/>
                          <a:ea typeface="微软雅黑"/>
                          <a:cs typeface="微软雅黑"/>
                          <a:sym typeface="微软雅黑"/>
                        </a:rPr>
                        <a:t>无损压缩位图格式。</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extLst>
                  <a:ext uri="{0D108BD9-81ED-4DB2-BD59-A6C34878D82A}">
                    <a16:rowId xmlns:a16="http://schemas.microsoft.com/office/drawing/2014/main" val="10001"/>
                  </a:ext>
                </a:extLst>
              </a:tr>
              <a:tr h="370840">
                <a:tc>
                  <a:txBody>
                    <a:bodyPr/>
                    <a:lstStyle/>
                    <a:p>
                      <a:pPr algn="l">
                        <a:defRPr sz="1800"/>
                      </a:pPr>
                      <a:r>
                        <a:rPr sz="2000">
                          <a:latin typeface="微软雅黑"/>
                          <a:ea typeface="微软雅黑"/>
                          <a:cs typeface="微软雅黑"/>
                          <a:sym typeface="微软雅黑"/>
                        </a:rPr>
                        <a:t>JPG</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tc>
                  <a:txBody>
                    <a:bodyPr/>
                    <a:lstStyle/>
                    <a:p>
                      <a:pPr algn="l">
                        <a:defRPr sz="1800"/>
                      </a:pPr>
                      <a:r>
                        <a:rPr sz="2000">
                          <a:latin typeface="微软雅黑"/>
                          <a:ea typeface="微软雅黑"/>
                          <a:cs typeface="微软雅黑"/>
                          <a:sym typeface="微软雅黑"/>
                        </a:rPr>
                        <a:t>使用有损压缩，图片质量可根据压缩的设置而有所不同。无透明通道。</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extLst>
                  <a:ext uri="{0D108BD9-81ED-4DB2-BD59-A6C34878D82A}">
                    <a16:rowId xmlns:a16="http://schemas.microsoft.com/office/drawing/2014/main" val="10002"/>
                  </a:ext>
                </a:extLst>
              </a:tr>
              <a:tr h="370840">
                <a:tc>
                  <a:txBody>
                    <a:bodyPr/>
                    <a:lstStyle/>
                    <a:p>
                      <a:pPr algn="l">
                        <a:defRPr sz="1800"/>
                      </a:pPr>
                      <a:r>
                        <a:rPr sz="2000">
                          <a:latin typeface="微软雅黑"/>
                          <a:ea typeface="微软雅黑"/>
                          <a:cs typeface="微软雅黑"/>
                          <a:sym typeface="微软雅黑"/>
                        </a:rPr>
                        <a:t>TGA</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tc>
                  <a:txBody>
                    <a:bodyPr/>
                    <a:lstStyle/>
                    <a:p>
                      <a:pPr algn="l">
                        <a:defRPr sz="2000">
                          <a:latin typeface="微软雅黑"/>
                          <a:ea typeface="微软雅黑"/>
                          <a:cs typeface="微软雅黑"/>
                          <a:sym typeface="微软雅黑"/>
                        </a:defRPr>
                      </a:pPr>
                      <a:r>
                        <a:t>TGA的结构比较简单，属于一种图形、图像数据的通用格式，在多媒体领域有着很大影响，在做影视编辑时经常使用,例如3DS MAX输出TGA图片序列导入到AE里面进行后期编辑。</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extLst>
                  <a:ext uri="{0D108BD9-81ED-4DB2-BD59-A6C34878D82A}">
                    <a16:rowId xmlns:a16="http://schemas.microsoft.com/office/drawing/2014/main" val="10003"/>
                  </a:ext>
                </a:extLst>
              </a:tr>
              <a:tr h="370840">
                <a:tc>
                  <a:txBody>
                    <a:bodyPr/>
                    <a:lstStyle/>
                    <a:p>
                      <a:pPr algn="l">
                        <a:defRPr sz="1800"/>
                      </a:pPr>
                      <a:r>
                        <a:rPr sz="2000">
                          <a:latin typeface="微软雅黑"/>
                          <a:ea typeface="微软雅黑"/>
                          <a:cs typeface="微软雅黑"/>
                          <a:sym typeface="微软雅黑"/>
                        </a:rPr>
                        <a:t>GIF</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tc>
                  <a:txBody>
                    <a:bodyPr/>
                    <a:lstStyle/>
                    <a:p>
                      <a:pPr algn="l">
                        <a:defRPr sz="2000">
                          <a:latin typeface="微软雅黑"/>
                          <a:ea typeface="微软雅黑"/>
                          <a:cs typeface="微软雅黑"/>
                          <a:sym typeface="微软雅黑"/>
                        </a:defRPr>
                      </a:pPr>
                      <a:r>
                        <a:rPr dirty="0"/>
                        <a:t>最大的特点是不仅可以是一张静止的图片,也可以是动画，并且支持透明背景图像，适用于多种操作系统，“体型”很小，网上很多小动画都是GIF格式。但是其色域不太广,只支持256种颜色.</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4"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575"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576"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577"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578" name="文本框 8"/>
          <p:cNvSpPr txBox="1"/>
          <p:nvPr/>
        </p:nvSpPr>
        <p:spPr>
          <a:xfrm>
            <a:off x="4856803" y="1642792"/>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压缩纹理</a:t>
            </a:r>
          </a:p>
        </p:txBody>
      </p:sp>
      <p:pic>
        <p:nvPicPr>
          <p:cNvPr id="579" name="图片 1" descr="图片 1"/>
          <p:cNvPicPr>
            <a:picLocks noChangeAspect="1"/>
          </p:cNvPicPr>
          <p:nvPr/>
        </p:nvPicPr>
        <p:blipFill>
          <a:blip r:embed="rId5">
            <a:extLst/>
          </a:blip>
          <a:stretch>
            <a:fillRect/>
          </a:stretch>
        </p:blipFill>
        <p:spPr>
          <a:xfrm>
            <a:off x="1082384" y="2292025"/>
            <a:ext cx="3180953" cy="1742858"/>
          </a:xfrm>
          <a:prstGeom prst="rect">
            <a:avLst/>
          </a:prstGeom>
          <a:ln w="12700">
            <a:miter lim="400000"/>
          </a:ln>
        </p:spPr>
      </p:pic>
      <p:pic>
        <p:nvPicPr>
          <p:cNvPr id="580" name="图片 3" descr="图片 3"/>
          <p:cNvPicPr>
            <a:picLocks noChangeAspect="1"/>
          </p:cNvPicPr>
          <p:nvPr/>
        </p:nvPicPr>
        <p:blipFill>
          <a:blip r:embed="rId6">
            <a:extLst/>
          </a:blip>
          <a:stretch>
            <a:fillRect/>
          </a:stretch>
        </p:blipFill>
        <p:spPr>
          <a:xfrm>
            <a:off x="1159361" y="4762977"/>
            <a:ext cx="3026999" cy="1194327"/>
          </a:xfrm>
          <a:prstGeom prst="rect">
            <a:avLst/>
          </a:prstGeom>
          <a:ln w="12700">
            <a:miter lim="400000"/>
          </a:ln>
        </p:spPr>
      </p:pic>
      <p:pic>
        <p:nvPicPr>
          <p:cNvPr id="581" name="图片 4" descr="图片 4"/>
          <p:cNvPicPr>
            <a:picLocks noChangeAspect="1"/>
          </p:cNvPicPr>
          <p:nvPr/>
        </p:nvPicPr>
        <p:blipFill>
          <a:blip r:embed="rId7">
            <a:extLst/>
          </a:blip>
          <a:stretch>
            <a:fillRect/>
          </a:stretch>
        </p:blipFill>
        <p:spPr>
          <a:xfrm>
            <a:off x="6588183" y="2424789"/>
            <a:ext cx="2304763" cy="1085715"/>
          </a:xfrm>
          <a:prstGeom prst="rect">
            <a:avLst/>
          </a:prstGeom>
          <a:ln w="12700">
            <a:miter lim="400000"/>
          </a:ln>
        </p:spPr>
      </p:pic>
      <p:pic>
        <p:nvPicPr>
          <p:cNvPr id="582" name="图片 5" descr="图片 5"/>
          <p:cNvPicPr>
            <a:picLocks noChangeAspect="1"/>
          </p:cNvPicPr>
          <p:nvPr/>
        </p:nvPicPr>
        <p:blipFill>
          <a:blip r:embed="rId8">
            <a:extLst/>
          </a:blip>
          <a:stretch>
            <a:fillRect/>
          </a:stretch>
        </p:blipFill>
        <p:spPr>
          <a:xfrm>
            <a:off x="6787474" y="4455967"/>
            <a:ext cx="1657144" cy="1600001"/>
          </a:xfrm>
          <a:prstGeom prst="rect">
            <a:avLst/>
          </a:prstGeom>
          <a:ln w="12700">
            <a:miter lim="400000"/>
          </a:ln>
        </p:spPr>
      </p:pic>
      <p:sp>
        <p:nvSpPr>
          <p:cNvPr id="583" name="TextBox 5"/>
          <p:cNvSpPr txBox="1"/>
          <p:nvPr/>
        </p:nvSpPr>
        <p:spPr>
          <a:xfrm>
            <a:off x="4455036" y="2424789"/>
            <a:ext cx="2628368" cy="777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1400">
                <a:solidFill>
                  <a:srgbClr val="FFFFFF"/>
                </a:solidFill>
                <a:latin typeface="微软雅黑"/>
                <a:ea typeface="微软雅黑"/>
                <a:cs typeface="微软雅黑"/>
                <a:sym typeface="微软雅黑"/>
              </a:defRPr>
            </a:pPr>
            <a:r>
              <a:t>PowerVR</a:t>
            </a:r>
          </a:p>
          <a:p>
            <a:pPr marL="285750" indent="-285750">
              <a:buSzPct val="100000"/>
              <a:buFont typeface="Arial"/>
              <a:buChar char="•"/>
              <a:defRPr sz="1400">
                <a:solidFill>
                  <a:srgbClr val="FFFFFF"/>
                </a:solidFill>
                <a:latin typeface="微软雅黑"/>
                <a:ea typeface="微软雅黑"/>
                <a:cs typeface="微软雅黑"/>
                <a:sym typeface="微软雅黑"/>
              </a:defRPr>
            </a:pPr>
            <a:r>
              <a:t>100%覆盖iOS设备</a:t>
            </a:r>
          </a:p>
          <a:p>
            <a:pPr marL="285750" indent="-285750">
              <a:buSzPct val="100000"/>
              <a:buFont typeface="Arial"/>
              <a:buChar char="•"/>
              <a:defRPr sz="1400">
                <a:solidFill>
                  <a:srgbClr val="FFFFFF"/>
                </a:solidFill>
                <a:latin typeface="微软雅黑"/>
                <a:ea typeface="微软雅黑"/>
                <a:cs typeface="微软雅黑"/>
                <a:sym typeface="微软雅黑"/>
              </a:defRPr>
            </a:pPr>
            <a:r>
              <a:t>PVRTC</a:t>
            </a:r>
          </a:p>
        </p:txBody>
      </p:sp>
      <p:sp>
        <p:nvSpPr>
          <p:cNvPr id="584" name="TextBox 5"/>
          <p:cNvSpPr txBox="1"/>
          <p:nvPr/>
        </p:nvSpPr>
        <p:spPr>
          <a:xfrm>
            <a:off x="4455036" y="4886635"/>
            <a:ext cx="2628368" cy="1069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1400">
                <a:solidFill>
                  <a:srgbClr val="FFFFFF"/>
                </a:solidFill>
                <a:latin typeface="微软雅黑"/>
                <a:ea typeface="微软雅黑"/>
                <a:cs typeface="微软雅黑"/>
                <a:sym typeface="微软雅黑"/>
              </a:defRPr>
            </a:pPr>
            <a:r>
              <a:t>高通Adreno</a:t>
            </a:r>
          </a:p>
          <a:p>
            <a:pPr marL="285750" indent="-285750">
              <a:buSzPct val="100000"/>
              <a:buFont typeface="Arial"/>
              <a:buChar char="•"/>
              <a:defRPr sz="1400">
                <a:solidFill>
                  <a:srgbClr val="FFFFFF"/>
                </a:solidFill>
                <a:latin typeface="微软雅黑"/>
                <a:ea typeface="微软雅黑"/>
                <a:cs typeface="微软雅黑"/>
                <a:sym typeface="微软雅黑"/>
              </a:defRPr>
            </a:pPr>
            <a:r>
              <a:t>HTC G10、G14，</a:t>
            </a:r>
          </a:p>
          <a:p>
            <a:pPr>
              <a:defRPr sz="1400">
                <a:solidFill>
                  <a:srgbClr val="FFFFFF"/>
                </a:solidFill>
                <a:latin typeface="微软雅黑"/>
                <a:ea typeface="微软雅黑"/>
                <a:cs typeface="微软雅黑"/>
                <a:sym typeface="微软雅黑"/>
              </a:defRPr>
            </a:pPr>
            <a:r>
              <a:t>      小米1、2等</a:t>
            </a:r>
          </a:p>
          <a:p>
            <a:pPr marL="285750" indent="-285750">
              <a:buSzPct val="100000"/>
              <a:buFont typeface="Arial"/>
              <a:buChar char="•"/>
              <a:defRPr sz="1400">
                <a:solidFill>
                  <a:srgbClr val="FFFFFF"/>
                </a:solidFill>
                <a:latin typeface="微软雅黑"/>
                <a:ea typeface="微软雅黑"/>
                <a:cs typeface="微软雅黑"/>
                <a:sym typeface="微软雅黑"/>
              </a:defRPr>
            </a:pPr>
            <a:r>
              <a:t>ATC</a:t>
            </a:r>
          </a:p>
        </p:txBody>
      </p:sp>
      <p:sp>
        <p:nvSpPr>
          <p:cNvPr id="585" name="TextBox 5"/>
          <p:cNvSpPr txBox="1"/>
          <p:nvPr/>
        </p:nvSpPr>
        <p:spPr>
          <a:xfrm>
            <a:off x="9036473" y="2448833"/>
            <a:ext cx="2628367" cy="1031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1400">
                <a:solidFill>
                  <a:srgbClr val="FFFFFF"/>
                </a:solidFill>
                <a:latin typeface="微软雅黑"/>
                <a:ea typeface="微软雅黑"/>
                <a:cs typeface="微软雅黑"/>
                <a:sym typeface="微软雅黑"/>
              </a:defRPr>
            </a:pPr>
            <a:r>
              <a:t>ARM Mali</a:t>
            </a:r>
          </a:p>
          <a:p>
            <a:pPr marL="285750" indent="-285750">
              <a:buSzPct val="100000"/>
              <a:buFont typeface="Arial"/>
              <a:buChar char="•"/>
              <a:defRPr sz="1400">
                <a:solidFill>
                  <a:srgbClr val="FFFFFF"/>
                </a:solidFill>
                <a:latin typeface="微软雅黑"/>
                <a:ea typeface="微软雅黑"/>
                <a:cs typeface="微软雅黑"/>
                <a:sym typeface="微软雅黑"/>
              </a:defRPr>
            </a:pPr>
            <a:r>
              <a:t>三星Galaxy SII、Galaxy SIII、Galaxy Note1</a:t>
            </a:r>
          </a:p>
          <a:p>
            <a:pPr marL="285750" indent="-285750">
              <a:buSzPct val="100000"/>
              <a:buFont typeface="Arial"/>
              <a:buChar char="•"/>
              <a:defRPr sz="1400">
                <a:solidFill>
                  <a:srgbClr val="FFFFFF"/>
                </a:solidFill>
                <a:latin typeface="微软雅黑"/>
                <a:ea typeface="微软雅黑"/>
                <a:cs typeface="微软雅黑"/>
                <a:sym typeface="微软雅黑"/>
              </a:defRPr>
            </a:pPr>
            <a:r>
              <a:t>ETC1  ASTC</a:t>
            </a:r>
          </a:p>
        </p:txBody>
      </p:sp>
      <p:sp>
        <p:nvSpPr>
          <p:cNvPr id="586" name="TextBox 5"/>
          <p:cNvSpPr txBox="1"/>
          <p:nvPr/>
        </p:nvSpPr>
        <p:spPr>
          <a:xfrm>
            <a:off x="9036473" y="4886635"/>
            <a:ext cx="2628367" cy="1031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1400">
                <a:solidFill>
                  <a:srgbClr val="FFFFFF"/>
                </a:solidFill>
                <a:latin typeface="微软雅黑"/>
                <a:ea typeface="微软雅黑"/>
                <a:cs typeface="微软雅黑"/>
                <a:sym typeface="微软雅黑"/>
              </a:defRPr>
            </a:pPr>
            <a:r>
              <a:t>Tegra2, Tegra3</a:t>
            </a:r>
          </a:p>
          <a:p>
            <a:pPr marL="285750" indent="-285750">
              <a:buSzPct val="100000"/>
              <a:buFont typeface="Arial"/>
              <a:buChar char="•"/>
              <a:defRPr sz="1400">
                <a:solidFill>
                  <a:srgbClr val="FFFFFF"/>
                </a:solidFill>
                <a:latin typeface="微软雅黑"/>
                <a:ea typeface="微软雅黑"/>
                <a:cs typeface="微软雅黑"/>
                <a:sym typeface="微软雅黑"/>
              </a:defRPr>
            </a:pPr>
            <a:r>
              <a:t>Google Nexus 7，HTC One X等</a:t>
            </a:r>
          </a:p>
          <a:p>
            <a:pPr marL="285750" indent="-285750">
              <a:buSzPct val="100000"/>
              <a:buFont typeface="Arial"/>
              <a:buChar char="•"/>
              <a:defRPr sz="1400">
                <a:solidFill>
                  <a:srgbClr val="FFFFFF"/>
                </a:solidFill>
                <a:latin typeface="微软雅黑"/>
                <a:ea typeface="微软雅黑"/>
                <a:cs typeface="微软雅黑"/>
                <a:sym typeface="微软雅黑"/>
              </a:defRPr>
            </a:pPr>
            <a:r>
              <a:t>DXT(S3TC)</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0"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591"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592"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593"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594" name="文本框 8"/>
          <p:cNvSpPr txBox="1"/>
          <p:nvPr/>
        </p:nvSpPr>
        <p:spPr>
          <a:xfrm>
            <a:off x="4856803" y="1830360"/>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压缩纹理</a:t>
            </a:r>
          </a:p>
        </p:txBody>
      </p:sp>
      <p:graphicFrame>
        <p:nvGraphicFramePr>
          <p:cNvPr id="595" name="表格 1"/>
          <p:cNvGraphicFramePr/>
          <p:nvPr/>
        </p:nvGraphicFramePr>
        <p:xfrm>
          <a:off x="2365525" y="2558455"/>
          <a:ext cx="8128001" cy="2595880"/>
        </p:xfrm>
        <a:graphic>
          <a:graphicData uri="http://schemas.openxmlformats.org/drawingml/2006/table">
            <a:tbl>
              <a:tblPr firstRow="1" bandRow="1">
                <a:tableStyleId>{4C3C2611-4C71-4FC5-86AE-919BDF0F9419}</a:tableStyleId>
              </a:tblPr>
              <a:tblGrid>
                <a:gridCol w="1514812">
                  <a:extLst>
                    <a:ext uri="{9D8B030D-6E8A-4147-A177-3AD203B41FA5}">
                      <a16:colId xmlns:a16="http://schemas.microsoft.com/office/drawing/2014/main" val="20000"/>
                    </a:ext>
                  </a:extLst>
                </a:gridCol>
                <a:gridCol w="6613188">
                  <a:extLst>
                    <a:ext uri="{9D8B030D-6E8A-4147-A177-3AD203B41FA5}">
                      <a16:colId xmlns:a16="http://schemas.microsoft.com/office/drawing/2014/main" val="20001"/>
                    </a:ext>
                  </a:extLst>
                </a:gridCol>
              </a:tblGrid>
              <a:tr h="370840">
                <a:tc>
                  <a:txBody>
                    <a:bodyPr/>
                    <a:lstStyle/>
                    <a:p>
                      <a:pPr algn="l">
                        <a:defRPr sz="1800" b="0"/>
                      </a:pPr>
                      <a:r>
                        <a:rPr sz="2000">
                          <a:latin typeface="微软雅黑"/>
                          <a:ea typeface="微软雅黑"/>
                          <a:cs typeface="微软雅黑"/>
                          <a:sym typeface="微软雅黑"/>
                        </a:rPr>
                        <a:t>ETC1</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tc>
                  <a:txBody>
                    <a:bodyPr/>
                    <a:lstStyle/>
                    <a:p>
                      <a:pPr algn="l">
                        <a:defRPr sz="2000" b="0">
                          <a:latin typeface="微软雅黑"/>
                          <a:ea typeface="微软雅黑"/>
                          <a:cs typeface="微软雅黑"/>
                          <a:sym typeface="微软雅黑"/>
                        </a:defRPr>
                      </a:pPr>
                      <a:r>
                        <a:t>装有OpenGL ES 2.0及以上版本的所有安卓设备可以支持，但是不支持alpha通道。</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extLst>
                  <a:ext uri="{0D108BD9-81ED-4DB2-BD59-A6C34878D82A}">
                    <a16:rowId xmlns:a16="http://schemas.microsoft.com/office/drawing/2014/main" val="10000"/>
                  </a:ext>
                </a:extLst>
              </a:tr>
              <a:tr h="370840">
                <a:tc>
                  <a:txBody>
                    <a:bodyPr/>
                    <a:lstStyle/>
                    <a:p>
                      <a:pPr algn="l">
                        <a:defRPr sz="1800"/>
                      </a:pPr>
                      <a:r>
                        <a:rPr sz="2000">
                          <a:latin typeface="微软雅黑"/>
                          <a:ea typeface="微软雅黑"/>
                          <a:cs typeface="微软雅黑"/>
                          <a:sym typeface="微软雅黑"/>
                        </a:rPr>
                        <a:t>ETC2</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tc>
                  <a:txBody>
                    <a:bodyPr/>
                    <a:lstStyle/>
                    <a:p>
                      <a:pPr algn="l">
                        <a:defRPr sz="2000">
                          <a:latin typeface="微软雅黑"/>
                          <a:ea typeface="微软雅黑"/>
                          <a:cs typeface="微软雅黑"/>
                          <a:sym typeface="微软雅黑"/>
                        </a:defRPr>
                      </a:pPr>
                      <a:r>
                        <a:t>需要OpenGL ES 3.0及以上版本。</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extLst>
                  <a:ext uri="{0D108BD9-81ED-4DB2-BD59-A6C34878D82A}">
                    <a16:rowId xmlns:a16="http://schemas.microsoft.com/office/drawing/2014/main" val="10001"/>
                  </a:ext>
                </a:extLst>
              </a:tr>
              <a:tr h="370840">
                <a:tc>
                  <a:txBody>
                    <a:bodyPr/>
                    <a:lstStyle/>
                    <a:p>
                      <a:pPr algn="l">
                        <a:defRPr sz="1800"/>
                      </a:pPr>
                      <a:r>
                        <a:rPr sz="2000">
                          <a:latin typeface="微软雅黑"/>
                          <a:ea typeface="微软雅黑"/>
                          <a:cs typeface="微软雅黑"/>
                          <a:sym typeface="微软雅黑"/>
                        </a:rPr>
                        <a:t>ASTC</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tc>
                  <a:txBody>
                    <a:bodyPr/>
                    <a:lstStyle/>
                    <a:p>
                      <a:pPr algn="l">
                        <a:defRPr sz="2000">
                          <a:latin typeface="微软雅黑"/>
                          <a:ea typeface="微软雅黑"/>
                          <a:cs typeface="微软雅黑"/>
                          <a:sym typeface="微软雅黑"/>
                        </a:defRPr>
                      </a:pPr>
                      <a:r>
                        <a:t>比ETC1与ETC2效果更好，需要Android Extension Pack。</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extLst>
                  <a:ext uri="{0D108BD9-81ED-4DB2-BD59-A6C34878D82A}">
                    <a16:rowId xmlns:a16="http://schemas.microsoft.com/office/drawing/2014/main" val="10002"/>
                  </a:ext>
                </a:extLst>
              </a:tr>
              <a:tr h="370840">
                <a:tc>
                  <a:txBody>
                    <a:bodyPr/>
                    <a:lstStyle/>
                    <a:p>
                      <a:pPr algn="l">
                        <a:defRPr sz="1800"/>
                      </a:pPr>
                      <a:r>
                        <a:rPr sz="2000">
                          <a:latin typeface="微软雅黑"/>
                          <a:ea typeface="微软雅黑"/>
                          <a:cs typeface="微软雅黑"/>
                          <a:sym typeface="微软雅黑"/>
                        </a:rPr>
                        <a:t>ATC</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tc>
                  <a:txBody>
                    <a:bodyPr/>
                    <a:lstStyle/>
                    <a:p>
                      <a:pPr algn="l">
                        <a:defRPr sz="2000">
                          <a:latin typeface="微软雅黑"/>
                          <a:ea typeface="微软雅黑"/>
                          <a:cs typeface="微软雅黑"/>
                          <a:sym typeface="微软雅黑"/>
                        </a:defRPr>
                      </a:pPr>
                      <a:r>
                        <a:t>需要Adreno GPU。</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extLst>
                  <a:ext uri="{0D108BD9-81ED-4DB2-BD59-A6C34878D82A}">
                    <a16:rowId xmlns:a16="http://schemas.microsoft.com/office/drawing/2014/main" val="10003"/>
                  </a:ext>
                </a:extLst>
              </a:tr>
              <a:tr h="370840">
                <a:tc>
                  <a:txBody>
                    <a:bodyPr/>
                    <a:lstStyle/>
                    <a:p>
                      <a:pPr algn="l">
                        <a:defRPr sz="1800"/>
                      </a:pPr>
                      <a:r>
                        <a:rPr sz="2000">
                          <a:latin typeface="微软雅黑"/>
                          <a:ea typeface="微软雅黑"/>
                          <a:cs typeface="微软雅黑"/>
                          <a:sym typeface="微软雅黑"/>
                        </a:rPr>
                        <a:t>PVRTC</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tc>
                  <a:txBody>
                    <a:bodyPr/>
                    <a:lstStyle/>
                    <a:p>
                      <a:pPr algn="l">
                        <a:defRPr sz="2000">
                          <a:latin typeface="微软雅黑"/>
                          <a:ea typeface="微软雅黑"/>
                          <a:cs typeface="微软雅黑"/>
                          <a:sym typeface="微软雅黑"/>
                        </a:defRPr>
                      </a:pPr>
                      <a:r>
                        <a:t>需要PowerVR GPU。</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extLst>
                  <a:ext uri="{0D108BD9-81ED-4DB2-BD59-A6C34878D82A}">
                    <a16:rowId xmlns:a16="http://schemas.microsoft.com/office/drawing/2014/main" val="10004"/>
                  </a:ext>
                </a:extLst>
              </a:tr>
              <a:tr h="370840">
                <a:tc>
                  <a:txBody>
                    <a:bodyPr/>
                    <a:lstStyle/>
                    <a:p>
                      <a:pPr algn="l">
                        <a:defRPr sz="1800"/>
                      </a:pPr>
                      <a:r>
                        <a:rPr sz="2000">
                          <a:latin typeface="微软雅黑"/>
                          <a:ea typeface="微软雅黑"/>
                          <a:cs typeface="微软雅黑"/>
                          <a:sym typeface="微软雅黑"/>
                        </a:rPr>
                        <a:t>DXT1</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tc>
                  <a:txBody>
                    <a:bodyPr/>
                    <a:lstStyle/>
                    <a:p>
                      <a:pPr algn="l">
                        <a:defRPr sz="2000">
                          <a:latin typeface="微软雅黑"/>
                          <a:ea typeface="微软雅黑"/>
                          <a:cs typeface="微软雅黑"/>
                          <a:sym typeface="微软雅黑"/>
                        </a:defRPr>
                      </a:pPr>
                      <a:r>
                        <a:t>S3 DXT1纹理压缩。需要设备具有Nvidia Tegra平台。</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CDD4EA"/>
                    </a:solidFill>
                  </a:tcPr>
                </a:tc>
                <a:extLst>
                  <a:ext uri="{0D108BD9-81ED-4DB2-BD59-A6C34878D82A}">
                    <a16:rowId xmlns:a16="http://schemas.microsoft.com/office/drawing/2014/main" val="10005"/>
                  </a:ext>
                </a:extLst>
              </a:tr>
              <a:tr h="370840">
                <a:tc>
                  <a:txBody>
                    <a:bodyPr/>
                    <a:lstStyle/>
                    <a:p>
                      <a:pPr algn="l">
                        <a:defRPr sz="1800"/>
                      </a:pPr>
                      <a:r>
                        <a:rPr sz="2000">
                          <a:latin typeface="微软雅黑"/>
                          <a:ea typeface="微软雅黑"/>
                          <a:cs typeface="微软雅黑"/>
                          <a:sym typeface="微软雅黑"/>
                        </a:rPr>
                        <a:t>S3TC</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tc>
                  <a:txBody>
                    <a:bodyPr/>
                    <a:lstStyle/>
                    <a:p>
                      <a:pPr algn="l">
                        <a:defRPr sz="2000">
                          <a:latin typeface="微软雅黑"/>
                          <a:ea typeface="微软雅黑"/>
                          <a:cs typeface="微软雅黑"/>
                          <a:sym typeface="微软雅黑"/>
                        </a:defRPr>
                      </a:pPr>
                      <a:r>
                        <a:rPr dirty="0"/>
                        <a:t>S3纹理压缩，与DXT类似，需要设备具有Nvidia </a:t>
                      </a:r>
                      <a:r>
                        <a:rPr dirty="0" err="1"/>
                        <a:t>Tegra平台</a:t>
                      </a:r>
                      <a:r>
                        <a:rPr dirty="0"/>
                        <a:t>。</a:t>
                      </a:r>
                    </a:p>
                  </a:txBody>
                  <a:tcPr marL="0" marR="0" marT="0" marB="0" anchor="ctr" horzOverflow="overflow">
                    <a:lnL w="12700">
                      <a:solidFill>
                        <a:schemeClr val="accent5"/>
                      </a:solidFill>
                    </a:lnL>
                    <a:lnR w="12700">
                      <a:solidFill>
                        <a:schemeClr val="accent5"/>
                      </a:solidFill>
                    </a:lnR>
                    <a:lnT w="12700">
                      <a:solidFill>
                        <a:schemeClr val="accent5"/>
                      </a:solidFill>
                    </a:lnT>
                    <a:lnB w="12700">
                      <a:solidFill>
                        <a:schemeClr val="accent5"/>
                      </a:solidFill>
                    </a:lnB>
                    <a:solidFill>
                      <a:srgbClr val="E8EBF5"/>
                    </a:solidFill>
                  </a:tcPr>
                </a:tc>
                <a:extLst>
                  <a:ext uri="{0D108BD9-81ED-4DB2-BD59-A6C34878D82A}">
                    <a16:rowId xmlns:a16="http://schemas.microsoft.com/office/drawing/2014/main" val="10006"/>
                  </a:ext>
                </a:extLst>
              </a:tr>
            </a:tbl>
          </a:graphicData>
        </a:graphic>
      </p:graphicFrame>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7"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598"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599"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600"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601" name="文本框 8"/>
          <p:cNvSpPr txBox="1"/>
          <p:nvPr/>
        </p:nvSpPr>
        <p:spPr>
          <a:xfrm>
            <a:off x="7336360" y="1830359"/>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普通纹理</a:t>
            </a:r>
          </a:p>
        </p:txBody>
      </p:sp>
      <p:sp>
        <p:nvSpPr>
          <p:cNvPr id="602" name="文本框 7"/>
          <p:cNvSpPr txBox="1"/>
          <p:nvPr/>
        </p:nvSpPr>
        <p:spPr>
          <a:xfrm>
            <a:off x="3912961" y="1830359"/>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C800"/>
                </a:solidFill>
                <a:latin typeface="微软雅黑"/>
                <a:ea typeface="微软雅黑"/>
                <a:cs typeface="微软雅黑"/>
                <a:sym typeface="微软雅黑"/>
              </a:defRPr>
            </a:lvl1pPr>
          </a:lstStyle>
          <a:p>
            <a:r>
              <a:t>压缩纹理</a:t>
            </a:r>
          </a:p>
        </p:txBody>
      </p:sp>
      <p:sp>
        <p:nvSpPr>
          <p:cNvPr id="603" name="文本框 9"/>
          <p:cNvSpPr txBox="1"/>
          <p:nvPr/>
        </p:nvSpPr>
        <p:spPr>
          <a:xfrm>
            <a:off x="6519168" y="1891914"/>
            <a:ext cx="7479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a:solidFill>
                  <a:srgbClr val="FFC800"/>
                </a:solidFill>
                <a:latin typeface="微软雅黑"/>
                <a:ea typeface="微软雅黑"/>
                <a:cs typeface="微软雅黑"/>
                <a:sym typeface="微软雅黑"/>
              </a:defRPr>
            </a:lvl1pPr>
          </a:lstStyle>
          <a:p>
            <a:r>
              <a:t>vs</a:t>
            </a:r>
          </a:p>
        </p:txBody>
      </p:sp>
      <p:sp>
        <p:nvSpPr>
          <p:cNvPr id="604" name="文本框 10"/>
          <p:cNvSpPr txBox="1"/>
          <p:nvPr/>
        </p:nvSpPr>
        <p:spPr>
          <a:xfrm>
            <a:off x="2091426" y="2667588"/>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FFFFFF"/>
                </a:solidFill>
                <a:latin typeface="微软雅黑"/>
                <a:ea typeface="微软雅黑"/>
                <a:cs typeface="微软雅黑"/>
                <a:sym typeface="微软雅黑"/>
              </a:defRPr>
            </a:lvl1pPr>
          </a:lstStyle>
          <a:p>
            <a:r>
              <a:t>外存</a:t>
            </a:r>
          </a:p>
        </p:txBody>
      </p:sp>
      <p:sp>
        <p:nvSpPr>
          <p:cNvPr id="605" name="文本框 11"/>
          <p:cNvSpPr txBox="1"/>
          <p:nvPr/>
        </p:nvSpPr>
        <p:spPr>
          <a:xfrm>
            <a:off x="2091426" y="3273985"/>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FFFFFF"/>
                </a:solidFill>
                <a:latin typeface="微软雅黑"/>
                <a:ea typeface="微软雅黑"/>
                <a:cs typeface="微软雅黑"/>
                <a:sym typeface="微软雅黑"/>
              </a:defRPr>
            </a:lvl1pPr>
          </a:lstStyle>
          <a:p>
            <a:r>
              <a:t>内存</a:t>
            </a:r>
          </a:p>
        </p:txBody>
      </p:sp>
      <p:sp>
        <p:nvSpPr>
          <p:cNvPr id="606" name="文本框 12"/>
          <p:cNvSpPr txBox="1"/>
          <p:nvPr/>
        </p:nvSpPr>
        <p:spPr>
          <a:xfrm>
            <a:off x="1872525" y="3880382"/>
            <a:ext cx="1486296"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FFFFFF"/>
                </a:solidFill>
                <a:latin typeface="微软雅黑"/>
                <a:ea typeface="微软雅黑"/>
                <a:cs typeface="微软雅黑"/>
                <a:sym typeface="微软雅黑"/>
              </a:defRPr>
            </a:lvl1pPr>
          </a:lstStyle>
          <a:p>
            <a:r>
              <a:t>加载速度</a:t>
            </a:r>
          </a:p>
        </p:txBody>
      </p:sp>
      <p:sp>
        <p:nvSpPr>
          <p:cNvPr id="607" name="文本框 13"/>
          <p:cNvSpPr txBox="1"/>
          <p:nvPr/>
        </p:nvSpPr>
        <p:spPr>
          <a:xfrm>
            <a:off x="1872525" y="4486780"/>
            <a:ext cx="1486296"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FFFFFF"/>
                </a:solidFill>
                <a:latin typeface="微软雅黑"/>
                <a:ea typeface="微软雅黑"/>
                <a:cs typeface="微软雅黑"/>
                <a:sym typeface="微软雅黑"/>
              </a:defRPr>
            </a:lvl1pPr>
          </a:lstStyle>
          <a:p>
            <a:r>
              <a:t>渲染速度</a:t>
            </a:r>
          </a:p>
        </p:txBody>
      </p:sp>
      <p:sp>
        <p:nvSpPr>
          <p:cNvPr id="608" name="文本框 14"/>
          <p:cNvSpPr txBox="1"/>
          <p:nvPr/>
        </p:nvSpPr>
        <p:spPr>
          <a:xfrm>
            <a:off x="1872525" y="5093177"/>
            <a:ext cx="1486296"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FFFFFF"/>
                </a:solidFill>
                <a:latin typeface="微软雅黑"/>
                <a:ea typeface="微软雅黑"/>
                <a:cs typeface="微软雅黑"/>
                <a:sym typeface="微软雅黑"/>
              </a:defRPr>
            </a:lvl1pPr>
          </a:lstStyle>
          <a:p>
            <a:r>
              <a:t>效果</a:t>
            </a:r>
          </a:p>
        </p:txBody>
      </p:sp>
      <p:sp>
        <p:nvSpPr>
          <p:cNvPr id="609" name="文本框 17"/>
          <p:cNvSpPr txBox="1"/>
          <p:nvPr/>
        </p:nvSpPr>
        <p:spPr>
          <a:xfrm>
            <a:off x="4651693" y="2667588"/>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00B0F0"/>
                </a:solidFill>
                <a:latin typeface="微软雅黑"/>
                <a:ea typeface="微软雅黑"/>
                <a:cs typeface="微软雅黑"/>
                <a:sym typeface="微软雅黑"/>
              </a:defRPr>
            </a:lvl1pPr>
          </a:lstStyle>
          <a:p>
            <a:r>
              <a:t>小</a:t>
            </a:r>
          </a:p>
        </p:txBody>
      </p:sp>
      <p:sp>
        <p:nvSpPr>
          <p:cNvPr id="610" name="文本框 19"/>
          <p:cNvSpPr txBox="1"/>
          <p:nvPr/>
        </p:nvSpPr>
        <p:spPr>
          <a:xfrm>
            <a:off x="4651693" y="3273985"/>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00B0F0"/>
                </a:solidFill>
                <a:latin typeface="微软雅黑"/>
                <a:ea typeface="微软雅黑"/>
                <a:cs typeface="微软雅黑"/>
                <a:sym typeface="微软雅黑"/>
              </a:defRPr>
            </a:lvl1pPr>
          </a:lstStyle>
          <a:p>
            <a:r>
              <a:t>小</a:t>
            </a:r>
          </a:p>
        </p:txBody>
      </p:sp>
      <p:sp>
        <p:nvSpPr>
          <p:cNvPr id="611" name="文本框 20"/>
          <p:cNvSpPr txBox="1"/>
          <p:nvPr/>
        </p:nvSpPr>
        <p:spPr>
          <a:xfrm>
            <a:off x="4651693" y="3880380"/>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00B0F0"/>
                </a:solidFill>
                <a:latin typeface="微软雅黑"/>
                <a:ea typeface="微软雅黑"/>
                <a:cs typeface="微软雅黑"/>
                <a:sym typeface="微软雅黑"/>
              </a:defRPr>
            </a:lvl1pPr>
          </a:lstStyle>
          <a:p>
            <a:r>
              <a:t>快</a:t>
            </a:r>
          </a:p>
        </p:txBody>
      </p:sp>
      <p:sp>
        <p:nvSpPr>
          <p:cNvPr id="612" name="文本框 22"/>
          <p:cNvSpPr txBox="1"/>
          <p:nvPr/>
        </p:nvSpPr>
        <p:spPr>
          <a:xfrm>
            <a:off x="4651693" y="4486776"/>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00B0F0"/>
                </a:solidFill>
                <a:latin typeface="微软雅黑"/>
                <a:ea typeface="微软雅黑"/>
                <a:cs typeface="微软雅黑"/>
                <a:sym typeface="微软雅黑"/>
              </a:defRPr>
            </a:lvl1pPr>
          </a:lstStyle>
          <a:p>
            <a:r>
              <a:t>快</a:t>
            </a:r>
          </a:p>
        </p:txBody>
      </p:sp>
      <p:sp>
        <p:nvSpPr>
          <p:cNvPr id="613" name="文本框 23"/>
          <p:cNvSpPr txBox="1"/>
          <p:nvPr/>
        </p:nvSpPr>
        <p:spPr>
          <a:xfrm>
            <a:off x="4651693" y="5093172"/>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9DC3E6"/>
                </a:solidFill>
                <a:latin typeface="微软雅黑"/>
                <a:ea typeface="微软雅黑"/>
                <a:cs typeface="微软雅黑"/>
                <a:sym typeface="微软雅黑"/>
              </a:defRPr>
            </a:lvl1pPr>
          </a:lstStyle>
          <a:p>
            <a:r>
              <a:t>稍差</a:t>
            </a:r>
          </a:p>
        </p:txBody>
      </p:sp>
      <p:sp>
        <p:nvSpPr>
          <p:cNvPr id="614" name="文本框 24"/>
          <p:cNvSpPr txBox="1"/>
          <p:nvPr/>
        </p:nvSpPr>
        <p:spPr>
          <a:xfrm>
            <a:off x="8145180" y="2667588"/>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FFFFFF"/>
                </a:solidFill>
                <a:latin typeface="微软雅黑"/>
                <a:ea typeface="微软雅黑"/>
                <a:cs typeface="微软雅黑"/>
                <a:sym typeface="微软雅黑"/>
              </a:defRPr>
            </a:lvl1pPr>
          </a:lstStyle>
          <a:p>
            <a:r>
              <a:t>大</a:t>
            </a:r>
          </a:p>
        </p:txBody>
      </p:sp>
      <p:sp>
        <p:nvSpPr>
          <p:cNvPr id="615" name="文本框 25"/>
          <p:cNvSpPr txBox="1"/>
          <p:nvPr/>
        </p:nvSpPr>
        <p:spPr>
          <a:xfrm>
            <a:off x="8145180" y="3273985"/>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FFFFFF"/>
                </a:solidFill>
                <a:latin typeface="微软雅黑"/>
                <a:ea typeface="微软雅黑"/>
                <a:cs typeface="微软雅黑"/>
                <a:sym typeface="微软雅黑"/>
              </a:defRPr>
            </a:lvl1pPr>
          </a:lstStyle>
          <a:p>
            <a:r>
              <a:t>大</a:t>
            </a:r>
          </a:p>
        </p:txBody>
      </p:sp>
      <p:sp>
        <p:nvSpPr>
          <p:cNvPr id="616" name="文本框 26"/>
          <p:cNvSpPr txBox="1"/>
          <p:nvPr/>
        </p:nvSpPr>
        <p:spPr>
          <a:xfrm>
            <a:off x="8145180" y="3880380"/>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FFFFFF"/>
                </a:solidFill>
                <a:latin typeface="微软雅黑"/>
                <a:ea typeface="微软雅黑"/>
                <a:cs typeface="微软雅黑"/>
                <a:sym typeface="微软雅黑"/>
              </a:defRPr>
            </a:lvl1pPr>
          </a:lstStyle>
          <a:p>
            <a:r>
              <a:t>慢</a:t>
            </a:r>
          </a:p>
        </p:txBody>
      </p:sp>
      <p:sp>
        <p:nvSpPr>
          <p:cNvPr id="617" name="文本框 27"/>
          <p:cNvSpPr txBox="1"/>
          <p:nvPr/>
        </p:nvSpPr>
        <p:spPr>
          <a:xfrm>
            <a:off x="8145180" y="4486776"/>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FFFFFF"/>
                </a:solidFill>
                <a:latin typeface="微软雅黑"/>
                <a:ea typeface="微软雅黑"/>
                <a:cs typeface="微软雅黑"/>
                <a:sym typeface="微软雅黑"/>
              </a:defRPr>
            </a:lvl1pPr>
          </a:lstStyle>
          <a:p>
            <a:r>
              <a:t>稍慢</a:t>
            </a:r>
          </a:p>
        </p:txBody>
      </p:sp>
      <p:sp>
        <p:nvSpPr>
          <p:cNvPr id="618" name="文本框 28"/>
          <p:cNvSpPr txBox="1"/>
          <p:nvPr/>
        </p:nvSpPr>
        <p:spPr>
          <a:xfrm>
            <a:off x="8145180" y="5093172"/>
            <a:ext cx="1000927"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solidFill>
                  <a:srgbClr val="00B0F0"/>
                </a:solidFill>
                <a:latin typeface="微软雅黑"/>
                <a:ea typeface="微软雅黑"/>
                <a:cs typeface="微软雅黑"/>
                <a:sym typeface="微软雅黑"/>
              </a:defRPr>
            </a:lvl1pPr>
          </a:lstStyle>
          <a:p>
            <a:r>
              <a:t>好</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椭圆 3"/>
          <p:cNvSpPr/>
          <p:nvPr/>
        </p:nvSpPr>
        <p:spPr>
          <a:xfrm>
            <a:off x="3538535" y="2390775"/>
            <a:ext cx="1457329" cy="1457327"/>
          </a:xfrm>
          <a:prstGeom prst="ellipse">
            <a:avLst/>
          </a:prstGeom>
          <a:ln w="38100">
            <a:solidFill>
              <a:srgbClr val="595856"/>
            </a:solidFill>
            <a:miter/>
          </a:ln>
        </p:spPr>
        <p:txBody>
          <a:bodyPr lIns="45719" rIns="45719" anchor="ctr"/>
          <a:lstStyle/>
          <a:p>
            <a:pPr algn="ctr">
              <a:defRPr>
                <a:solidFill>
                  <a:srgbClr val="FFFFFF"/>
                </a:solidFill>
              </a:defRPr>
            </a:pPr>
            <a:endParaRPr/>
          </a:p>
        </p:txBody>
      </p:sp>
      <p:grpSp>
        <p:nvGrpSpPr>
          <p:cNvPr id="625" name="椭圆 2"/>
          <p:cNvGrpSpPr/>
          <p:nvPr/>
        </p:nvGrpSpPr>
        <p:grpSpPr>
          <a:xfrm>
            <a:off x="3605212" y="2457449"/>
            <a:ext cx="1323975" cy="1323976"/>
            <a:chOff x="0" y="0"/>
            <a:chExt cx="1323974" cy="1323974"/>
          </a:xfrm>
        </p:grpSpPr>
        <p:sp>
          <p:nvSpPr>
            <p:cNvPr id="623" name="圆形"/>
            <p:cNvSpPr/>
            <p:nvPr/>
          </p:nvSpPr>
          <p:spPr>
            <a:xfrm>
              <a:off x="-1" y="-1"/>
              <a:ext cx="1323976" cy="1323976"/>
            </a:xfrm>
            <a:prstGeom prst="ellipse">
              <a:avLst/>
            </a:prstGeom>
            <a:solidFill>
              <a:srgbClr val="59585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624" name="03"/>
            <p:cNvSpPr txBox="1"/>
            <p:nvPr/>
          </p:nvSpPr>
          <p:spPr>
            <a:xfrm>
              <a:off x="193891" y="242887"/>
              <a:ext cx="936192"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6600">
                  <a:solidFill>
                    <a:srgbClr val="FFC800"/>
                  </a:solidFill>
                  <a:latin typeface="华文细黑"/>
                  <a:ea typeface="华文细黑"/>
                  <a:cs typeface="华文细黑"/>
                  <a:sym typeface="华文细黑"/>
                </a:defRPr>
              </a:lvl1pPr>
            </a:lstStyle>
            <a:p>
              <a:r>
                <a:t>03</a:t>
              </a:r>
            </a:p>
          </p:txBody>
        </p:sp>
      </p:grpSp>
      <p:sp>
        <p:nvSpPr>
          <p:cNvPr id="626" name="文本框 4"/>
          <p:cNvSpPr txBox="1"/>
          <p:nvPr/>
        </p:nvSpPr>
        <p:spPr>
          <a:xfrm>
            <a:off x="5062539" y="2245219"/>
            <a:ext cx="3905615" cy="764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b="1">
                <a:solidFill>
                  <a:srgbClr val="FFC800"/>
                </a:solidFill>
                <a:latin typeface="微软雅黑"/>
                <a:ea typeface="微软雅黑"/>
                <a:cs typeface="微软雅黑"/>
                <a:sym typeface="微软雅黑"/>
              </a:defRPr>
            </a:lvl1pPr>
          </a:lstStyle>
          <a:p>
            <a:r>
              <a:t>PART THREE</a:t>
            </a:r>
          </a:p>
        </p:txBody>
      </p:sp>
      <p:sp>
        <p:nvSpPr>
          <p:cNvPr id="627" name="文本框 5"/>
          <p:cNvSpPr txBox="1"/>
          <p:nvPr/>
        </p:nvSpPr>
        <p:spPr>
          <a:xfrm>
            <a:off x="4973387" y="3014661"/>
            <a:ext cx="4405074" cy="878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4400">
                <a:solidFill>
                  <a:srgbClr val="FFFFFF"/>
                </a:solidFill>
                <a:latin typeface="微软雅黑"/>
                <a:ea typeface="微软雅黑"/>
                <a:cs typeface="微软雅黑"/>
                <a:sym typeface="微软雅黑"/>
              </a:defRPr>
            </a:lvl1pPr>
          </a:lstStyle>
          <a:p>
            <a:r>
              <a:t>各年代解决方案</a:t>
            </a:r>
          </a:p>
        </p:txBody>
      </p:sp>
      <p:sp>
        <p:nvSpPr>
          <p:cNvPr id="628" name="直接连接符 7"/>
          <p:cNvSpPr/>
          <p:nvPr/>
        </p:nvSpPr>
        <p:spPr>
          <a:xfrm>
            <a:off x="5193322" y="3014661"/>
            <a:ext cx="3696816" cy="1"/>
          </a:xfrm>
          <a:prstGeom prst="line">
            <a:avLst/>
          </a:prstGeom>
          <a:ln w="6350">
            <a:solidFill>
              <a:srgbClr val="FFAF00"/>
            </a:solidFill>
            <a:miter/>
          </a:ln>
        </p:spPr>
        <p:txBody>
          <a:bodyPr lIns="45719" rIns="45719"/>
          <a:lstStyle/>
          <a:p>
            <a:endParaRPr/>
          </a:p>
        </p:txBody>
      </p:sp>
      <p:pic>
        <p:nvPicPr>
          <p:cNvPr id="629"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630"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2" name="图片 11" descr="图片 11"/>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633" name="图片 8" descr="图片 8"/>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634" name="文本框 9"/>
          <p:cNvSpPr txBox="1"/>
          <p:nvPr/>
        </p:nvSpPr>
        <p:spPr>
          <a:xfrm>
            <a:off x="3178835" y="1770421"/>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a:t>
            </a:r>
          </a:p>
        </p:txBody>
      </p:sp>
      <p:sp>
        <p:nvSpPr>
          <p:cNvPr id="635" name="文本框 10"/>
          <p:cNvSpPr txBox="1"/>
          <p:nvPr/>
        </p:nvSpPr>
        <p:spPr>
          <a:xfrm>
            <a:off x="6443238" y="177774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PVR.CCZ</a:t>
            </a:r>
          </a:p>
        </p:txBody>
      </p:sp>
      <p:sp>
        <p:nvSpPr>
          <p:cNvPr id="636" name="右箭头 1"/>
          <p:cNvSpPr/>
          <p:nvPr/>
        </p:nvSpPr>
        <p:spPr>
          <a:xfrm>
            <a:off x="5098536" y="1844770"/>
            <a:ext cx="1702731" cy="304168"/>
          </a:xfrm>
          <a:prstGeom prst="rightArrow">
            <a:avLst>
              <a:gd name="adj1" fmla="val 50000"/>
              <a:gd name="adj2" fmla="val 50000"/>
            </a:avLst>
          </a:prstGeom>
          <a:solidFill>
            <a:schemeClr val="accent6"/>
          </a:solidFill>
          <a:ln w="19050">
            <a:solidFill>
              <a:srgbClr val="FFFFFF"/>
            </a:solidFill>
            <a:miter/>
          </a:ln>
        </p:spPr>
        <p:txBody>
          <a:bodyPr lIns="45719" rIns="45719" anchor="ctr"/>
          <a:lstStyle/>
          <a:p>
            <a:pPr algn="ctr">
              <a:defRPr>
                <a:solidFill>
                  <a:srgbClr val="FFFFFF"/>
                </a:solidFill>
              </a:defRPr>
            </a:pPr>
            <a:endParaRPr/>
          </a:p>
        </p:txBody>
      </p:sp>
      <p:sp>
        <p:nvSpPr>
          <p:cNvPr id="637" name="文本框 12"/>
          <p:cNvSpPr txBox="1"/>
          <p:nvPr/>
        </p:nvSpPr>
        <p:spPr>
          <a:xfrm>
            <a:off x="3178835" y="230577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PNG</a:t>
            </a:r>
          </a:p>
        </p:txBody>
      </p:sp>
      <p:sp>
        <p:nvSpPr>
          <p:cNvPr id="638" name="文本框 13"/>
          <p:cNvSpPr txBox="1"/>
          <p:nvPr/>
        </p:nvSpPr>
        <p:spPr>
          <a:xfrm>
            <a:off x="6443238" y="2313100"/>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PNG.CCZ</a:t>
            </a:r>
          </a:p>
        </p:txBody>
      </p:sp>
      <p:sp>
        <p:nvSpPr>
          <p:cNvPr id="639" name="右箭头 14"/>
          <p:cNvSpPr/>
          <p:nvPr/>
        </p:nvSpPr>
        <p:spPr>
          <a:xfrm>
            <a:off x="5110259" y="2391847"/>
            <a:ext cx="1702730" cy="304168"/>
          </a:xfrm>
          <a:prstGeom prst="rightArrow">
            <a:avLst>
              <a:gd name="adj1" fmla="val 50000"/>
              <a:gd name="adj2" fmla="val 50000"/>
            </a:avLst>
          </a:prstGeom>
          <a:solidFill>
            <a:schemeClr val="accent6"/>
          </a:solidFill>
          <a:ln w="19050">
            <a:solidFill>
              <a:srgbClr val="FFFFFF"/>
            </a:solidFill>
            <a:miter/>
          </a:ln>
        </p:spPr>
        <p:txBody>
          <a:bodyPr lIns="45719" rIns="45719" anchor="ctr"/>
          <a:lstStyle/>
          <a:p>
            <a:pPr algn="ctr">
              <a:defRPr>
                <a:solidFill>
                  <a:srgbClr val="FFFFFF"/>
                </a:solidFill>
              </a:defRPr>
            </a:pPr>
            <a:endParaRPr/>
          </a:p>
        </p:txBody>
      </p:sp>
      <p:sp>
        <p:nvSpPr>
          <p:cNvPr id="640"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CCZ压缩</a:t>
            </a:r>
          </a:p>
        </p:txBody>
      </p:sp>
      <p:sp>
        <p:nvSpPr>
          <p:cNvPr id="641" name="直接连接符 16"/>
          <p:cNvSpPr/>
          <p:nvPr/>
        </p:nvSpPr>
        <p:spPr>
          <a:xfrm>
            <a:off x="1970908" y="1223962"/>
            <a:ext cx="8250185" cy="1"/>
          </a:xfrm>
          <a:prstGeom prst="line">
            <a:avLst/>
          </a:prstGeom>
          <a:ln w="6350">
            <a:solidFill>
              <a:srgbClr val="FFAF00"/>
            </a:solidFill>
            <a:miter/>
          </a:ln>
        </p:spPr>
        <p:txBody>
          <a:bodyPr lIns="45719" rIns="45719"/>
          <a:lstStyle/>
          <a:p>
            <a:endParaRPr/>
          </a:p>
        </p:txBody>
      </p:sp>
      <p:sp>
        <p:nvSpPr>
          <p:cNvPr id="642" name="乘号 6"/>
          <p:cNvSpPr/>
          <p:nvPr/>
        </p:nvSpPr>
        <p:spPr>
          <a:xfrm>
            <a:off x="5627305" y="2218925"/>
            <a:ext cx="603120" cy="603120"/>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643" name="文本框 17"/>
          <p:cNvSpPr txBox="1"/>
          <p:nvPr/>
        </p:nvSpPr>
        <p:spPr>
          <a:xfrm>
            <a:off x="3214004" y="2851594"/>
            <a:ext cx="2478391"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ETC1</a:t>
            </a:r>
          </a:p>
        </p:txBody>
      </p:sp>
      <p:sp>
        <p:nvSpPr>
          <p:cNvPr id="644" name="文本框 18"/>
          <p:cNvSpPr txBox="1"/>
          <p:nvPr/>
        </p:nvSpPr>
        <p:spPr>
          <a:xfrm>
            <a:off x="6478408" y="285891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ETC1.CCZ</a:t>
            </a:r>
          </a:p>
        </p:txBody>
      </p:sp>
      <p:sp>
        <p:nvSpPr>
          <p:cNvPr id="645" name="右箭头 19"/>
          <p:cNvSpPr/>
          <p:nvPr/>
        </p:nvSpPr>
        <p:spPr>
          <a:xfrm>
            <a:off x="5121981" y="2925943"/>
            <a:ext cx="1702731" cy="304168"/>
          </a:xfrm>
          <a:prstGeom prst="rightArrow">
            <a:avLst>
              <a:gd name="adj1" fmla="val 50000"/>
              <a:gd name="adj2" fmla="val 50000"/>
            </a:avLst>
          </a:prstGeom>
          <a:solidFill>
            <a:schemeClr val="accent6"/>
          </a:solidFill>
          <a:ln w="19050">
            <a:solidFill>
              <a:srgbClr val="FFFFFF"/>
            </a:solidFill>
            <a:miter/>
          </a:ln>
        </p:spPr>
        <p:txBody>
          <a:bodyPr lIns="45719" rIns="45719" anchor="ctr"/>
          <a:lstStyle/>
          <a:p>
            <a:pPr algn="ctr">
              <a:defRPr>
                <a:solidFill>
                  <a:srgbClr val="FFFFFF"/>
                </a:solidFill>
              </a:defRPr>
            </a:pPr>
            <a:endParaRPr/>
          </a:p>
        </p:txBody>
      </p:sp>
      <p:sp>
        <p:nvSpPr>
          <p:cNvPr id="646" name="文本框 21"/>
          <p:cNvSpPr txBox="1"/>
          <p:nvPr/>
        </p:nvSpPr>
        <p:spPr>
          <a:xfrm>
            <a:off x="3178835" y="3374635"/>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JPG</a:t>
            </a:r>
          </a:p>
        </p:txBody>
      </p:sp>
      <p:sp>
        <p:nvSpPr>
          <p:cNvPr id="647" name="文本框 22"/>
          <p:cNvSpPr txBox="1"/>
          <p:nvPr/>
        </p:nvSpPr>
        <p:spPr>
          <a:xfrm>
            <a:off x="6443238" y="3381959"/>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JPG.CCZ</a:t>
            </a:r>
          </a:p>
        </p:txBody>
      </p:sp>
      <p:sp>
        <p:nvSpPr>
          <p:cNvPr id="648" name="右箭头 23"/>
          <p:cNvSpPr/>
          <p:nvPr/>
        </p:nvSpPr>
        <p:spPr>
          <a:xfrm>
            <a:off x="5110259" y="3460708"/>
            <a:ext cx="1702730" cy="304168"/>
          </a:xfrm>
          <a:prstGeom prst="rightArrow">
            <a:avLst>
              <a:gd name="adj1" fmla="val 50000"/>
              <a:gd name="adj2" fmla="val 50000"/>
            </a:avLst>
          </a:prstGeom>
          <a:solidFill>
            <a:schemeClr val="accent6"/>
          </a:solidFill>
          <a:ln w="19050">
            <a:solidFill>
              <a:srgbClr val="FFFFFF"/>
            </a:solidFill>
            <a:miter/>
          </a:ln>
        </p:spPr>
        <p:txBody>
          <a:bodyPr lIns="45719" rIns="45719" anchor="ctr"/>
          <a:lstStyle/>
          <a:p>
            <a:pPr algn="ctr">
              <a:defRPr>
                <a:solidFill>
                  <a:srgbClr val="FFFFFF"/>
                </a:solidFill>
              </a:defRPr>
            </a:pPr>
            <a:endParaRPr/>
          </a:p>
        </p:txBody>
      </p:sp>
      <p:sp>
        <p:nvSpPr>
          <p:cNvPr id="649" name="乘号 24"/>
          <p:cNvSpPr/>
          <p:nvPr/>
        </p:nvSpPr>
        <p:spPr>
          <a:xfrm>
            <a:off x="5639029" y="3287785"/>
            <a:ext cx="603120" cy="603120"/>
          </a:xfrm>
          <a:custGeom>
            <a:avLst/>
            <a:gdLst/>
            <a:ahLst/>
            <a:cxnLst>
              <a:cxn ang="0">
                <a:pos x="wd2" y="hd2"/>
              </a:cxn>
              <a:cxn ang="5400000">
                <a:pos x="wd2" y="hd2"/>
              </a:cxn>
              <a:cxn ang="10800000">
                <a:pos x="wd2" y="hd2"/>
              </a:cxn>
              <a:cxn ang="16200000">
                <a:pos x="wd2" y="hd2"/>
              </a:cxn>
            </a:cxnLst>
            <a:rect l="0" t="0" r="r" b="b"/>
            <a:pathLst>
              <a:path w="21600" h="21600" extrusionOk="0">
                <a:moveTo>
                  <a:pt x="0" y="5237"/>
                </a:moveTo>
                <a:lnTo>
                  <a:pt x="5237" y="0"/>
                </a:lnTo>
                <a:lnTo>
                  <a:pt x="10800" y="5563"/>
                </a:lnTo>
                <a:lnTo>
                  <a:pt x="16363" y="0"/>
                </a:lnTo>
                <a:lnTo>
                  <a:pt x="21600" y="5237"/>
                </a:lnTo>
                <a:lnTo>
                  <a:pt x="16037" y="10800"/>
                </a:lnTo>
                <a:lnTo>
                  <a:pt x="21600" y="16363"/>
                </a:lnTo>
                <a:lnTo>
                  <a:pt x="16363" y="21600"/>
                </a:lnTo>
                <a:lnTo>
                  <a:pt x="10800" y="16037"/>
                </a:lnTo>
                <a:lnTo>
                  <a:pt x="5237" y="21600"/>
                </a:lnTo>
                <a:lnTo>
                  <a:pt x="0" y="16363"/>
                </a:lnTo>
                <a:lnTo>
                  <a:pt x="5563" y="10800"/>
                </a:lnTo>
                <a:close/>
              </a:path>
            </a:pathLst>
          </a:cu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650" name="矩形 25"/>
          <p:cNvSpPr txBox="1"/>
          <p:nvPr/>
        </p:nvSpPr>
        <p:spPr>
          <a:xfrm>
            <a:off x="1553130" y="3211915"/>
            <a:ext cx="1323341" cy="9423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800">
                <a:solidFill>
                  <a:srgbClr val="FFFFFF"/>
                </a:solidFill>
                <a:latin typeface="微软雅黑"/>
                <a:ea typeface="微软雅黑"/>
                <a:cs typeface="微软雅黑"/>
                <a:sym typeface="微软雅黑"/>
              </a:defRPr>
            </a:lvl1pPr>
          </a:lstStyle>
          <a:p>
            <a:r>
              <a:t>外存</a:t>
            </a:r>
          </a:p>
        </p:txBody>
      </p:sp>
      <p:pic>
        <p:nvPicPr>
          <p:cNvPr id="651" name="图片 27" descr="图片 27"/>
          <p:cNvPicPr>
            <a:picLocks noChangeAspect="1"/>
          </p:cNvPicPr>
          <p:nvPr/>
        </p:nvPicPr>
        <p:blipFill>
          <a:blip r:embed="rId5">
            <a:extLst/>
          </a:blip>
          <a:stretch>
            <a:fillRect/>
          </a:stretch>
        </p:blipFill>
        <p:spPr>
          <a:xfrm>
            <a:off x="2660803" y="4658342"/>
            <a:ext cx="7176639" cy="1627838"/>
          </a:xfrm>
          <a:prstGeom prst="rect">
            <a:avLst/>
          </a:prstGeom>
          <a:ln w="12700">
            <a:miter lim="400000"/>
          </a:ln>
        </p:spPr>
      </p:pic>
      <p:sp>
        <p:nvSpPr>
          <p:cNvPr id="652" name="文本框 17"/>
          <p:cNvSpPr txBox="1"/>
          <p:nvPr/>
        </p:nvSpPr>
        <p:spPr>
          <a:xfrm>
            <a:off x="3199202" y="393417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a:t>
            </a:r>
          </a:p>
        </p:txBody>
      </p:sp>
      <p:sp>
        <p:nvSpPr>
          <p:cNvPr id="653" name="文本框 18"/>
          <p:cNvSpPr txBox="1"/>
          <p:nvPr/>
        </p:nvSpPr>
        <p:spPr>
          <a:xfrm>
            <a:off x="6463606" y="3941503"/>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ASTC.CCZ</a:t>
            </a:r>
          </a:p>
        </p:txBody>
      </p:sp>
      <p:sp>
        <p:nvSpPr>
          <p:cNvPr id="654" name="右箭头 19"/>
          <p:cNvSpPr/>
          <p:nvPr/>
        </p:nvSpPr>
        <p:spPr>
          <a:xfrm>
            <a:off x="5107180" y="4008528"/>
            <a:ext cx="1702731" cy="304168"/>
          </a:xfrm>
          <a:prstGeom prst="rightArrow">
            <a:avLst>
              <a:gd name="adj1" fmla="val 50000"/>
              <a:gd name="adj2" fmla="val 50000"/>
            </a:avLst>
          </a:prstGeom>
          <a:solidFill>
            <a:schemeClr val="accent6"/>
          </a:solidFill>
          <a:ln w="19050">
            <a:solidFill>
              <a:srgbClr val="FFFFFF"/>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文本框 5"/>
          <p:cNvSpPr txBox="1"/>
          <p:nvPr/>
        </p:nvSpPr>
        <p:spPr>
          <a:xfrm>
            <a:off x="4032737" y="3004770"/>
            <a:ext cx="4405074" cy="878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4400">
                <a:solidFill>
                  <a:srgbClr val="FFFFFF"/>
                </a:solidFill>
                <a:latin typeface="微软雅黑"/>
                <a:ea typeface="微软雅黑"/>
                <a:cs typeface="微软雅黑"/>
                <a:sym typeface="微软雅黑"/>
              </a:defRPr>
            </a:pPr>
            <a:r>
              <a:t>解决方案1.0</a:t>
            </a:r>
          </a:p>
        </p:txBody>
      </p:sp>
      <p:sp>
        <p:nvSpPr>
          <p:cNvPr id="659" name="直接连接符 7"/>
          <p:cNvSpPr/>
          <p:nvPr/>
        </p:nvSpPr>
        <p:spPr>
          <a:xfrm>
            <a:off x="4267200" y="3774211"/>
            <a:ext cx="3696816" cy="1"/>
          </a:xfrm>
          <a:prstGeom prst="line">
            <a:avLst/>
          </a:prstGeom>
          <a:ln w="6350">
            <a:solidFill>
              <a:srgbClr val="FFAF00"/>
            </a:solidFill>
            <a:miter/>
          </a:ln>
        </p:spPr>
        <p:txBody>
          <a:bodyPr lIns="45719" rIns="45719"/>
          <a:lstStyle/>
          <a:p>
            <a:endParaRPr/>
          </a:p>
        </p:txBody>
      </p:sp>
      <p:pic>
        <p:nvPicPr>
          <p:cNvPr id="660" name="图片 11" descr="图片 11"/>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661" name="图片 8" descr="图片 8"/>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椭圆 3"/>
          <p:cNvSpPr/>
          <p:nvPr/>
        </p:nvSpPr>
        <p:spPr>
          <a:xfrm>
            <a:off x="3538535" y="2390775"/>
            <a:ext cx="1457329" cy="1457327"/>
          </a:xfrm>
          <a:prstGeom prst="ellipse">
            <a:avLst/>
          </a:prstGeom>
          <a:ln w="38100">
            <a:solidFill>
              <a:srgbClr val="595856"/>
            </a:solidFill>
            <a:miter/>
          </a:ln>
        </p:spPr>
        <p:txBody>
          <a:bodyPr lIns="45719" rIns="45719" anchor="ctr"/>
          <a:lstStyle/>
          <a:p>
            <a:pPr algn="ctr">
              <a:defRPr>
                <a:solidFill>
                  <a:srgbClr val="FFFFFF"/>
                </a:solidFill>
              </a:defRPr>
            </a:pPr>
            <a:endParaRPr/>
          </a:p>
        </p:txBody>
      </p:sp>
      <p:grpSp>
        <p:nvGrpSpPr>
          <p:cNvPr id="163" name="椭圆 2"/>
          <p:cNvGrpSpPr/>
          <p:nvPr/>
        </p:nvGrpSpPr>
        <p:grpSpPr>
          <a:xfrm>
            <a:off x="3605212" y="2457449"/>
            <a:ext cx="1323975" cy="1323976"/>
            <a:chOff x="0" y="0"/>
            <a:chExt cx="1323974" cy="1323974"/>
          </a:xfrm>
        </p:grpSpPr>
        <p:sp>
          <p:nvSpPr>
            <p:cNvPr id="161" name="圆形"/>
            <p:cNvSpPr/>
            <p:nvPr/>
          </p:nvSpPr>
          <p:spPr>
            <a:xfrm>
              <a:off x="-1" y="-1"/>
              <a:ext cx="1323976" cy="1323976"/>
            </a:xfrm>
            <a:prstGeom prst="ellipse">
              <a:avLst/>
            </a:prstGeom>
            <a:solidFill>
              <a:srgbClr val="595856"/>
            </a:solidFill>
            <a:ln w="12700" cap="flat">
              <a:noFill/>
              <a:miter lim="400000"/>
            </a:ln>
            <a:effectLst/>
          </p:spPr>
          <p:txBody>
            <a:bodyPr wrap="square" lIns="45719" tIns="45719" rIns="45719" bIns="45719" numCol="1" anchor="ctr">
              <a:noAutofit/>
            </a:bodyPr>
            <a:lstStyle/>
            <a:p>
              <a:pPr algn="ctr">
                <a:defRPr sz="6600">
                  <a:solidFill>
                    <a:srgbClr val="FFC800"/>
                  </a:solidFill>
                  <a:latin typeface="华文细黑"/>
                  <a:ea typeface="华文细黑"/>
                  <a:cs typeface="华文细黑"/>
                  <a:sym typeface="华文细黑"/>
                </a:defRPr>
              </a:pPr>
              <a:endParaRPr/>
            </a:p>
          </p:txBody>
        </p:sp>
        <p:sp>
          <p:nvSpPr>
            <p:cNvPr id="162" name="01"/>
            <p:cNvSpPr txBox="1"/>
            <p:nvPr/>
          </p:nvSpPr>
          <p:spPr>
            <a:xfrm>
              <a:off x="193891" y="242887"/>
              <a:ext cx="936192"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6600">
                  <a:solidFill>
                    <a:srgbClr val="FFC800"/>
                  </a:solidFill>
                  <a:latin typeface="华文细黑"/>
                  <a:ea typeface="华文细黑"/>
                  <a:cs typeface="华文细黑"/>
                  <a:sym typeface="华文细黑"/>
                </a:defRPr>
              </a:lvl1pPr>
            </a:lstStyle>
            <a:p>
              <a:r>
                <a:t>01</a:t>
              </a:r>
            </a:p>
          </p:txBody>
        </p:sp>
      </p:grpSp>
      <p:sp>
        <p:nvSpPr>
          <p:cNvPr id="164" name="文本框 4"/>
          <p:cNvSpPr txBox="1"/>
          <p:nvPr/>
        </p:nvSpPr>
        <p:spPr>
          <a:xfrm>
            <a:off x="5062539" y="2285531"/>
            <a:ext cx="3271836" cy="764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b="1">
                <a:solidFill>
                  <a:srgbClr val="FFC800"/>
                </a:solidFill>
                <a:latin typeface="微软雅黑"/>
                <a:ea typeface="微软雅黑"/>
                <a:cs typeface="微软雅黑"/>
                <a:sym typeface="微软雅黑"/>
              </a:defRPr>
            </a:lvl1pPr>
          </a:lstStyle>
          <a:p>
            <a:r>
              <a:t>PART ONE</a:t>
            </a:r>
          </a:p>
        </p:txBody>
      </p:sp>
      <p:sp>
        <p:nvSpPr>
          <p:cNvPr id="165" name="文本框 5"/>
          <p:cNvSpPr txBox="1"/>
          <p:nvPr/>
        </p:nvSpPr>
        <p:spPr>
          <a:xfrm>
            <a:off x="4715481" y="3014661"/>
            <a:ext cx="4012884" cy="878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a:solidFill>
                  <a:srgbClr val="FFFFFF"/>
                </a:solidFill>
                <a:latin typeface="微软雅黑"/>
                <a:ea typeface="微软雅黑"/>
                <a:cs typeface="微软雅黑"/>
                <a:sym typeface="微软雅黑"/>
              </a:defRPr>
            </a:lvl1pPr>
          </a:lstStyle>
          <a:p>
            <a:r>
              <a:t>纹理关注维度</a:t>
            </a:r>
          </a:p>
        </p:txBody>
      </p:sp>
      <p:sp>
        <p:nvSpPr>
          <p:cNvPr id="166" name="直接连接符 7"/>
          <p:cNvSpPr/>
          <p:nvPr/>
        </p:nvSpPr>
        <p:spPr>
          <a:xfrm>
            <a:off x="5105400" y="3014661"/>
            <a:ext cx="3240578" cy="1"/>
          </a:xfrm>
          <a:prstGeom prst="line">
            <a:avLst/>
          </a:prstGeom>
          <a:ln w="6350">
            <a:solidFill>
              <a:srgbClr val="FFAF00"/>
            </a:solidFill>
            <a:miter/>
          </a:ln>
        </p:spPr>
        <p:txBody>
          <a:bodyPr lIns="45719" rIns="45719"/>
          <a:lstStyle/>
          <a:p>
            <a:endParaRPr/>
          </a:p>
        </p:txBody>
      </p:sp>
      <p:pic>
        <p:nvPicPr>
          <p:cNvPr id="167"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68"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666"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解决方案1.0</a:t>
            </a:r>
          </a:p>
        </p:txBody>
      </p:sp>
      <p:sp>
        <p:nvSpPr>
          <p:cNvPr id="667"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668"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669" name="文本框 6"/>
          <p:cNvSpPr txBox="1"/>
          <p:nvPr/>
        </p:nvSpPr>
        <p:spPr>
          <a:xfrm>
            <a:off x="3212125" y="1747181"/>
            <a:ext cx="6142893" cy="476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4000">
                <a:solidFill>
                  <a:srgbClr val="FFFFFF"/>
                </a:solidFill>
                <a:latin typeface="微软雅黑"/>
                <a:ea typeface="微软雅黑"/>
                <a:cs typeface="微软雅黑"/>
                <a:sym typeface="微软雅黑"/>
              </a:defRPr>
            </a:pPr>
            <a:r>
              <a:t>硬件性能       </a:t>
            </a:r>
            <a:r>
              <a:rPr>
                <a:solidFill>
                  <a:schemeClr val="accent4"/>
                </a:solidFill>
              </a:rPr>
              <a:t>低</a:t>
            </a:r>
          </a:p>
          <a:p>
            <a:pPr marL="285750" indent="-285750">
              <a:buSzPct val="100000"/>
              <a:buFont typeface="Arial"/>
              <a:buChar char="•"/>
              <a:defRPr sz="4000">
                <a:solidFill>
                  <a:srgbClr val="FFFFFF"/>
                </a:solidFill>
                <a:latin typeface="微软雅黑"/>
                <a:ea typeface="微软雅黑"/>
                <a:cs typeface="微软雅黑"/>
                <a:sym typeface="微软雅黑"/>
              </a:defRPr>
            </a:pPr>
            <a:endParaRPr>
              <a:solidFill>
                <a:schemeClr val="accent4"/>
              </a:solidFill>
            </a:endParaRPr>
          </a:p>
          <a:p>
            <a:pPr marL="285750" indent="-285750">
              <a:buSzPct val="100000"/>
              <a:buFont typeface="Arial"/>
              <a:buChar char="•"/>
              <a:defRPr sz="4000">
                <a:solidFill>
                  <a:srgbClr val="FFFFFF"/>
                </a:solidFill>
                <a:latin typeface="微软雅黑"/>
                <a:ea typeface="微软雅黑"/>
                <a:cs typeface="微软雅黑"/>
                <a:sym typeface="微软雅黑"/>
              </a:defRPr>
            </a:pPr>
            <a:r>
              <a:t>游戏效果       </a:t>
            </a:r>
            <a:r>
              <a:rPr>
                <a:solidFill>
                  <a:schemeClr val="accent4"/>
                </a:solidFill>
              </a:rPr>
              <a:t>差</a:t>
            </a:r>
          </a:p>
          <a:p>
            <a:pPr marL="285750" indent="-285750">
              <a:buSzPct val="100000"/>
              <a:buFont typeface="Arial"/>
              <a:buChar char="•"/>
              <a:defRPr sz="4000">
                <a:solidFill>
                  <a:srgbClr val="FFFFFF"/>
                </a:solidFill>
                <a:latin typeface="微软雅黑"/>
                <a:ea typeface="微软雅黑"/>
                <a:cs typeface="微软雅黑"/>
                <a:sym typeface="微软雅黑"/>
              </a:defRPr>
            </a:pPr>
            <a:endParaRPr>
              <a:solidFill>
                <a:schemeClr val="accent4"/>
              </a:solidFill>
            </a:endParaRPr>
          </a:p>
          <a:p>
            <a:pPr marL="285750" indent="-285750">
              <a:buSzPct val="100000"/>
              <a:buFont typeface="Arial"/>
              <a:buChar char="•"/>
              <a:defRPr sz="4000">
                <a:solidFill>
                  <a:srgbClr val="FFFFFF"/>
                </a:solidFill>
                <a:latin typeface="微软雅黑"/>
                <a:ea typeface="微软雅黑"/>
                <a:cs typeface="微软雅黑"/>
                <a:sym typeface="微软雅黑"/>
              </a:defRPr>
            </a:pPr>
            <a:r>
              <a:t>图片数量       </a:t>
            </a:r>
            <a:r>
              <a:rPr>
                <a:solidFill>
                  <a:schemeClr val="accent4"/>
                </a:solidFill>
              </a:rPr>
              <a:t>少</a:t>
            </a:r>
          </a:p>
          <a:p>
            <a:pPr marL="285750" indent="-285750">
              <a:buSzPct val="100000"/>
              <a:buFont typeface="Arial"/>
              <a:buChar char="•"/>
              <a:defRPr sz="4000">
                <a:solidFill>
                  <a:srgbClr val="FFFFFF"/>
                </a:solidFill>
                <a:latin typeface="微软雅黑"/>
                <a:ea typeface="微软雅黑"/>
                <a:cs typeface="微软雅黑"/>
                <a:sym typeface="微软雅黑"/>
              </a:defRPr>
            </a:pPr>
            <a:endParaRPr>
              <a:solidFill>
                <a:schemeClr val="accent4"/>
              </a:solidFill>
            </a:endParaRPr>
          </a:p>
          <a:p>
            <a:pPr marL="285750" indent="-285750">
              <a:buSzPct val="100000"/>
              <a:buFont typeface="Arial"/>
              <a:buChar char="•"/>
              <a:defRPr sz="4000">
                <a:solidFill>
                  <a:srgbClr val="FFFFFF"/>
                </a:solidFill>
                <a:latin typeface="微软雅黑"/>
                <a:ea typeface="微软雅黑"/>
                <a:cs typeface="微软雅黑"/>
                <a:sym typeface="微软雅黑"/>
              </a:defRPr>
            </a:pPr>
            <a:r>
              <a:t>侧重点          </a:t>
            </a:r>
            <a:r>
              <a:rPr>
                <a:solidFill>
                  <a:srgbClr val="FF4343"/>
                </a:solidFill>
              </a:rPr>
              <a:t>包体大小</a:t>
            </a:r>
          </a:p>
        </p:txBody>
      </p:sp>
      <p:sp>
        <p:nvSpPr>
          <p:cNvPr id="670" name="文本框 23"/>
          <p:cNvSpPr txBox="1"/>
          <p:nvPr/>
        </p:nvSpPr>
        <p:spPr>
          <a:xfrm>
            <a:off x="8291665" y="5917553"/>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C800"/>
                </a:solidFill>
                <a:latin typeface="微软雅黑"/>
                <a:ea typeface="微软雅黑"/>
                <a:cs typeface="微软雅黑"/>
                <a:sym typeface="微软雅黑"/>
              </a:defRPr>
            </a:pPr>
            <a:r>
              <a:t>棋牌游戏&lt;5M</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2"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673"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解决方案1.0</a:t>
            </a:r>
          </a:p>
        </p:txBody>
      </p:sp>
      <p:sp>
        <p:nvSpPr>
          <p:cNvPr id="674"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675"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676" name="文本框 10"/>
          <p:cNvSpPr txBox="1"/>
          <p:nvPr/>
        </p:nvSpPr>
        <p:spPr>
          <a:xfrm>
            <a:off x="4774741" y="136869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PNG</a:t>
            </a:r>
          </a:p>
        </p:txBody>
      </p:sp>
      <p:sp>
        <p:nvSpPr>
          <p:cNvPr id="677" name="文本框 11"/>
          <p:cNvSpPr txBox="1"/>
          <p:nvPr/>
        </p:nvSpPr>
        <p:spPr>
          <a:xfrm>
            <a:off x="1666107" y="1551404"/>
            <a:ext cx="3867185" cy="603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000">
                <a:solidFill>
                  <a:srgbClr val="FFFFFF"/>
                </a:solidFill>
                <a:latin typeface="微软雅黑"/>
                <a:ea typeface="微软雅黑"/>
                <a:cs typeface="微软雅黑"/>
                <a:sym typeface="微软雅黑"/>
              </a:defRPr>
            </a:pPr>
            <a:r>
              <a:t>无损压缩</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支持透明通道</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占用外存小</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支持像素格式</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r>
              <a:t>RGBA8888  内存占用100%</a:t>
            </a:r>
          </a:p>
          <a:p>
            <a:pPr marL="742950" lvl="1" indent="-285750">
              <a:buSzPct val="100000"/>
              <a:buFont typeface="Arial"/>
              <a:buChar char="•"/>
              <a:defRPr>
                <a:solidFill>
                  <a:srgbClr val="FFFFFF"/>
                </a:solidFill>
                <a:latin typeface="微软雅黑"/>
                <a:ea typeface="微软雅黑"/>
                <a:cs typeface="微软雅黑"/>
                <a:sym typeface="微软雅黑"/>
              </a:defRPr>
            </a:pPr>
            <a:r>
              <a:t>RGBA4444  内存占用50%</a:t>
            </a:r>
          </a:p>
          <a:p>
            <a:pPr marL="742950" lvl="1" indent="-285750">
              <a:buSzPct val="100000"/>
              <a:buFont typeface="Arial"/>
              <a:buChar char="•"/>
              <a:defRPr>
                <a:solidFill>
                  <a:srgbClr val="FFFFFF"/>
                </a:solidFill>
                <a:latin typeface="微软雅黑"/>
                <a:ea typeface="微软雅黑"/>
                <a:cs typeface="微软雅黑"/>
                <a:sym typeface="微软雅黑"/>
              </a:defRPr>
            </a:pPr>
            <a:r>
              <a:t>RGBA5551  内存占用50%</a:t>
            </a:r>
          </a:p>
          <a:p>
            <a:pPr marL="742950" lvl="1" indent="-285750">
              <a:buSzPct val="100000"/>
              <a:buFont typeface="Arial"/>
              <a:buChar char="•"/>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r>
              <a:t>RGB888      内存占用100%</a:t>
            </a:r>
          </a:p>
          <a:p>
            <a:pPr marL="742950" lvl="1" indent="-285750">
              <a:buSzPct val="100000"/>
              <a:buFont typeface="Arial"/>
              <a:buChar char="•"/>
              <a:defRPr>
                <a:solidFill>
                  <a:srgbClr val="FFFFFF"/>
                </a:solidFill>
                <a:latin typeface="微软雅黑"/>
                <a:ea typeface="微软雅黑"/>
                <a:cs typeface="微软雅黑"/>
                <a:sym typeface="微软雅黑"/>
              </a:defRPr>
            </a:pPr>
            <a:r>
              <a:t>RGB565      内存占用67%</a:t>
            </a:r>
          </a:p>
          <a:p>
            <a:pPr marL="742950" lvl="1" indent="-285750">
              <a:buSzPct val="100000"/>
              <a:buFont typeface="Arial"/>
              <a:buChar char="•"/>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r>
              <a:t>A8              内存占用25%</a:t>
            </a:r>
          </a:p>
          <a:p>
            <a:pPr lvl="1">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endParaRPr/>
          </a:p>
        </p:txBody>
      </p:sp>
      <p:sp>
        <p:nvSpPr>
          <p:cNvPr id="678" name="文本框 12"/>
          <p:cNvSpPr txBox="1"/>
          <p:nvPr/>
        </p:nvSpPr>
        <p:spPr>
          <a:xfrm>
            <a:off x="5745736" y="1830360"/>
            <a:ext cx="3867185" cy="1526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a:solidFill>
                  <a:srgbClr val="FFFFFF"/>
                </a:solidFill>
                <a:latin typeface="微软雅黑"/>
                <a:ea typeface="微软雅黑"/>
                <a:cs typeface="微软雅黑"/>
                <a:sym typeface="微软雅黑"/>
              </a:defRPr>
            </a:pPr>
            <a:r>
              <a:t>黑科技</a:t>
            </a:r>
          </a:p>
          <a:p>
            <a:pPr lvl="1">
              <a:defRPr>
                <a:solidFill>
                  <a:srgbClr val="FFFFFF"/>
                </a:solidFill>
                <a:latin typeface="微软雅黑"/>
                <a:ea typeface="微软雅黑"/>
                <a:cs typeface="微软雅黑"/>
                <a:sym typeface="微软雅黑"/>
              </a:defRPr>
            </a:pPr>
            <a:r>
              <a:t>pngquant  PNG8</a:t>
            </a:r>
          </a:p>
          <a:p>
            <a:pPr lvl="1">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endParaRPr/>
          </a:p>
        </p:txBody>
      </p:sp>
      <p:pic>
        <p:nvPicPr>
          <p:cNvPr id="679" name="图片 2" descr="图片 2"/>
          <p:cNvPicPr>
            <a:picLocks noChangeAspect="1"/>
          </p:cNvPicPr>
          <p:nvPr/>
        </p:nvPicPr>
        <p:blipFill>
          <a:blip r:embed="rId4">
            <a:extLst/>
          </a:blip>
          <a:stretch>
            <a:fillRect/>
          </a:stretch>
        </p:blipFill>
        <p:spPr>
          <a:xfrm>
            <a:off x="6096000" y="2569024"/>
            <a:ext cx="5279077" cy="1477330"/>
          </a:xfrm>
          <a:prstGeom prst="rect">
            <a:avLst/>
          </a:prstGeom>
          <a:ln w="12700">
            <a:miter lim="400000"/>
          </a:ln>
        </p:spPr>
      </p:pic>
      <p:sp>
        <p:nvSpPr>
          <p:cNvPr id="680" name="矩形 3"/>
          <p:cNvSpPr txBox="1"/>
          <p:nvPr/>
        </p:nvSpPr>
        <p:spPr>
          <a:xfrm>
            <a:off x="5745736" y="4193809"/>
            <a:ext cx="6096001" cy="148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1600">
                <a:solidFill>
                  <a:srgbClr val="FFFFFF"/>
                </a:solidFill>
                <a:latin typeface="微软雅黑"/>
                <a:ea typeface="微软雅黑"/>
                <a:cs typeface="微软雅黑"/>
                <a:sym typeface="微软雅黑"/>
              </a:defRPr>
            </a:pPr>
            <a:r>
              <a:t>转换可显着减少文件大小（通常高达70％）并保留完整的Alpha透明度。</a:t>
            </a:r>
          </a:p>
          <a:p>
            <a:pPr>
              <a:defRPr sz="1600">
                <a:solidFill>
                  <a:srgbClr val="FFFFFF"/>
                </a:solidFill>
                <a:latin typeface="微软雅黑"/>
                <a:ea typeface="微软雅黑"/>
                <a:cs typeface="微软雅黑"/>
                <a:sym typeface="微软雅黑"/>
              </a:defRPr>
            </a:pPr>
            <a:r>
              <a:t>使用矢量量化算法的组合生成高质量的调色板。</a:t>
            </a:r>
          </a:p>
          <a:p>
            <a:pPr>
              <a:defRPr sz="1600">
                <a:solidFill>
                  <a:srgbClr val="FFFFFF"/>
                </a:solidFill>
                <a:latin typeface="微软雅黑"/>
                <a:ea typeface="微软雅黑"/>
                <a:cs typeface="微软雅黑"/>
                <a:sym typeface="微软雅黑"/>
              </a:defRPr>
            </a:pPr>
            <a:r>
              <a:t>独特的自适应抖动算法，与标准Floyd-Steinberg相比，可为图像增加更少的噪声。</a:t>
            </a:r>
          </a:p>
        </p:txBody>
      </p:sp>
      <p:graphicFrame>
        <p:nvGraphicFramePr>
          <p:cNvPr id="681" name="表格 4"/>
          <p:cNvGraphicFramePr/>
          <p:nvPr/>
        </p:nvGraphicFramePr>
        <p:xfrm>
          <a:off x="9978873" y="5466448"/>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684"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解决方案1.0</a:t>
            </a:r>
          </a:p>
        </p:txBody>
      </p:sp>
      <p:sp>
        <p:nvSpPr>
          <p:cNvPr id="685"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686"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687" name="文本框 10"/>
          <p:cNvSpPr txBox="1"/>
          <p:nvPr/>
        </p:nvSpPr>
        <p:spPr>
          <a:xfrm>
            <a:off x="4774741" y="136869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JPG</a:t>
            </a:r>
          </a:p>
        </p:txBody>
      </p:sp>
      <p:sp>
        <p:nvSpPr>
          <p:cNvPr id="688" name="文本框 11"/>
          <p:cNvSpPr txBox="1"/>
          <p:nvPr/>
        </p:nvSpPr>
        <p:spPr>
          <a:xfrm>
            <a:off x="1666107" y="1830804"/>
            <a:ext cx="3867185" cy="418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000">
                <a:solidFill>
                  <a:srgbClr val="FFFFFF"/>
                </a:solidFill>
                <a:latin typeface="微软雅黑"/>
                <a:ea typeface="微软雅黑"/>
                <a:cs typeface="微软雅黑"/>
                <a:sym typeface="微软雅黑"/>
              </a:defRPr>
            </a:pPr>
            <a:r>
              <a:t>有损压缩</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不支持透明通道</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占用硬盘空间极小</a:t>
            </a:r>
          </a:p>
          <a:p>
            <a:pP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支持像素格式</a:t>
            </a:r>
          </a:p>
          <a:p>
            <a:pPr lvl="1">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r>
              <a:t>RGB888      内存占用100%</a:t>
            </a:r>
          </a:p>
          <a:p>
            <a:pPr marL="742950" lvl="1" indent="-285750">
              <a:buSzPct val="100000"/>
              <a:buFont typeface="Arial"/>
              <a:buChar char="•"/>
              <a:defRPr>
                <a:solidFill>
                  <a:srgbClr val="FFFFFF"/>
                </a:solidFill>
                <a:latin typeface="微软雅黑"/>
                <a:ea typeface="微软雅黑"/>
                <a:cs typeface="微软雅黑"/>
                <a:sym typeface="微软雅黑"/>
              </a:defRPr>
            </a:pPr>
            <a:r>
              <a:t>RGB565      内存占用67%</a:t>
            </a:r>
          </a:p>
          <a:p>
            <a:pPr lvl="1">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endParaRPr/>
          </a:p>
        </p:txBody>
      </p:sp>
      <p:sp>
        <p:nvSpPr>
          <p:cNvPr id="689" name="文本框 12"/>
          <p:cNvSpPr txBox="1"/>
          <p:nvPr/>
        </p:nvSpPr>
        <p:spPr>
          <a:xfrm>
            <a:off x="5745736" y="1830360"/>
            <a:ext cx="3867185" cy="247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a:solidFill>
                  <a:srgbClr val="FFFFFF"/>
                </a:solidFill>
                <a:latin typeface="微软雅黑"/>
                <a:ea typeface="微软雅黑"/>
                <a:cs typeface="微软雅黑"/>
                <a:sym typeface="微软雅黑"/>
              </a:defRPr>
            </a:pPr>
            <a:r>
              <a:t>黑科技</a:t>
            </a:r>
          </a:p>
          <a:p>
            <a:pPr marL="285750" indent="-285750">
              <a:buSzPct val="100000"/>
              <a:buFont typeface="Arial"/>
              <a:buChar char="•"/>
              <a:defRPr>
                <a:solidFill>
                  <a:srgbClr val="FFFFFF"/>
                </a:solidFill>
                <a:latin typeface="微软雅黑"/>
                <a:ea typeface="微软雅黑"/>
                <a:cs typeface="微软雅黑"/>
                <a:sym typeface="微软雅黑"/>
              </a:defRPr>
            </a:pPr>
            <a:endParaRPr/>
          </a:p>
          <a:p>
            <a:pPr lvl="1">
              <a:defRPr>
                <a:solidFill>
                  <a:srgbClr val="FFFFFF"/>
                </a:solidFill>
                <a:latin typeface="微软雅黑"/>
                <a:ea typeface="微软雅黑"/>
                <a:cs typeface="微软雅黑"/>
                <a:sym typeface="微软雅黑"/>
              </a:defRPr>
            </a:pPr>
            <a:r>
              <a:t>TinyJPG 同pngquant</a:t>
            </a:r>
          </a:p>
          <a:p>
            <a:pPr lvl="1">
              <a:defRPr>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可调整质量等级</a:t>
            </a:r>
          </a:p>
          <a:p>
            <a:pPr lvl="1">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endParaRPr/>
          </a:p>
        </p:txBody>
      </p:sp>
      <p:graphicFrame>
        <p:nvGraphicFramePr>
          <p:cNvPr id="690" name="表格 4"/>
          <p:cNvGraphicFramePr/>
          <p:nvPr/>
        </p:nvGraphicFramePr>
        <p:xfrm>
          <a:off x="9978873" y="5466448"/>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pic>
        <p:nvPicPr>
          <p:cNvPr id="691" name="图片 1" descr="图片 1"/>
          <p:cNvPicPr>
            <a:picLocks noChangeAspect="1"/>
          </p:cNvPicPr>
          <p:nvPr/>
        </p:nvPicPr>
        <p:blipFill>
          <a:blip r:embed="rId4">
            <a:extLst/>
          </a:blip>
          <a:stretch>
            <a:fillRect/>
          </a:stretch>
        </p:blipFill>
        <p:spPr>
          <a:xfrm>
            <a:off x="6096000" y="3634642"/>
            <a:ext cx="3380953" cy="304762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694"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解决方案1.0</a:t>
            </a:r>
          </a:p>
        </p:txBody>
      </p:sp>
      <p:sp>
        <p:nvSpPr>
          <p:cNvPr id="695"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696"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697" name="文本框 10"/>
          <p:cNvSpPr txBox="1"/>
          <p:nvPr/>
        </p:nvSpPr>
        <p:spPr>
          <a:xfrm>
            <a:off x="4856804" y="1757652"/>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iOS&amp;android</a:t>
            </a:r>
          </a:p>
        </p:txBody>
      </p:sp>
      <p:graphicFrame>
        <p:nvGraphicFramePr>
          <p:cNvPr id="698" name="表格 4"/>
          <p:cNvGraphicFramePr/>
          <p:nvPr/>
        </p:nvGraphicFramePr>
        <p:xfrm>
          <a:off x="10230946" y="5463413"/>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699" name="文本框 14"/>
          <p:cNvSpPr txBox="1"/>
          <p:nvPr/>
        </p:nvSpPr>
        <p:spPr>
          <a:xfrm>
            <a:off x="753162" y="3009069"/>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700" name="文本框 17"/>
          <p:cNvSpPr txBox="1"/>
          <p:nvPr/>
        </p:nvSpPr>
        <p:spPr>
          <a:xfrm>
            <a:off x="753164" y="463249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a:t>
            </a:r>
          </a:p>
        </p:txBody>
      </p:sp>
      <p:sp>
        <p:nvSpPr>
          <p:cNvPr id="701" name="文本框 19"/>
          <p:cNvSpPr txBox="1"/>
          <p:nvPr/>
        </p:nvSpPr>
        <p:spPr>
          <a:xfrm>
            <a:off x="4617543" y="2850319"/>
            <a:ext cx="2956914"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PNG8</a:t>
            </a:r>
          </a:p>
        </p:txBody>
      </p:sp>
      <p:sp>
        <p:nvSpPr>
          <p:cNvPr id="702" name="文本框 20"/>
          <p:cNvSpPr txBox="1"/>
          <p:nvPr/>
        </p:nvSpPr>
        <p:spPr>
          <a:xfrm>
            <a:off x="4856804" y="4473740"/>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JPG</a:t>
            </a:r>
          </a:p>
        </p:txBody>
      </p:sp>
      <p:graphicFrame>
        <p:nvGraphicFramePr>
          <p:cNvPr id="703" name="表格 24"/>
          <p:cNvGraphicFramePr/>
          <p:nvPr/>
        </p:nvGraphicFramePr>
        <p:xfrm>
          <a:off x="8507652" y="5463413"/>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704" name="文本框 25"/>
          <p:cNvSpPr txBox="1"/>
          <p:nvPr/>
        </p:nvSpPr>
        <p:spPr>
          <a:xfrm>
            <a:off x="8065268" y="5077366"/>
            <a:ext cx="24783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PNG</a:t>
            </a:r>
          </a:p>
        </p:txBody>
      </p:sp>
      <p:sp>
        <p:nvSpPr>
          <p:cNvPr id="705" name="文本框 26"/>
          <p:cNvSpPr txBox="1"/>
          <p:nvPr/>
        </p:nvSpPr>
        <p:spPr>
          <a:xfrm>
            <a:off x="9788562" y="5077366"/>
            <a:ext cx="24783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JPG</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7"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708"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解决方案1.2</a:t>
            </a:r>
          </a:p>
        </p:txBody>
      </p:sp>
      <p:sp>
        <p:nvSpPr>
          <p:cNvPr id="709"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710"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711" name="文本框 10"/>
          <p:cNvSpPr txBox="1"/>
          <p:nvPr/>
        </p:nvSpPr>
        <p:spPr>
          <a:xfrm>
            <a:off x="4856804" y="1757652"/>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iOS&amp;android</a:t>
            </a:r>
          </a:p>
        </p:txBody>
      </p:sp>
      <p:graphicFrame>
        <p:nvGraphicFramePr>
          <p:cNvPr id="712" name="表格 4"/>
          <p:cNvGraphicFramePr/>
          <p:nvPr/>
        </p:nvGraphicFramePr>
        <p:xfrm>
          <a:off x="10230946" y="5463413"/>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713" name="文本框 14"/>
          <p:cNvSpPr txBox="1"/>
          <p:nvPr/>
        </p:nvSpPr>
        <p:spPr>
          <a:xfrm>
            <a:off x="753162" y="3009069"/>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714" name="文本框 17"/>
          <p:cNvSpPr txBox="1"/>
          <p:nvPr/>
        </p:nvSpPr>
        <p:spPr>
          <a:xfrm>
            <a:off x="753164" y="463249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a:t>
            </a:r>
          </a:p>
        </p:txBody>
      </p:sp>
      <p:sp>
        <p:nvSpPr>
          <p:cNvPr id="715" name="文本框 19"/>
          <p:cNvSpPr txBox="1"/>
          <p:nvPr/>
        </p:nvSpPr>
        <p:spPr>
          <a:xfrm>
            <a:off x="4617543" y="2850319"/>
            <a:ext cx="2956914"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PNG8_RGBA8888</a:t>
            </a:r>
          </a:p>
          <a:p>
            <a:pPr algn="ctr">
              <a:defRPr sz="2400" b="1">
                <a:solidFill>
                  <a:srgbClr val="FFFFFF"/>
                </a:solidFill>
                <a:latin typeface="微软雅黑"/>
                <a:ea typeface="微软雅黑"/>
                <a:cs typeface="微软雅黑"/>
                <a:sym typeface="微软雅黑"/>
              </a:defRPr>
            </a:pPr>
            <a:r>
              <a:t>PNG8_RGBA4444</a:t>
            </a:r>
          </a:p>
        </p:txBody>
      </p:sp>
      <p:sp>
        <p:nvSpPr>
          <p:cNvPr id="716" name="文本框 20"/>
          <p:cNvSpPr txBox="1"/>
          <p:nvPr/>
        </p:nvSpPr>
        <p:spPr>
          <a:xfrm>
            <a:off x="4856804" y="447374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JPG_RGB888</a:t>
            </a:r>
          </a:p>
          <a:p>
            <a:pPr algn="ctr">
              <a:defRPr sz="2400" b="1">
                <a:solidFill>
                  <a:srgbClr val="FFFFFF"/>
                </a:solidFill>
                <a:latin typeface="微软雅黑"/>
                <a:ea typeface="微软雅黑"/>
                <a:cs typeface="微软雅黑"/>
                <a:sym typeface="微软雅黑"/>
              </a:defRPr>
            </a:pPr>
            <a:r>
              <a:t>JPG_RGB565</a:t>
            </a:r>
          </a:p>
        </p:txBody>
      </p:sp>
      <p:graphicFrame>
        <p:nvGraphicFramePr>
          <p:cNvPr id="717" name="表格 24"/>
          <p:cNvGraphicFramePr/>
          <p:nvPr/>
        </p:nvGraphicFramePr>
        <p:xfrm>
          <a:off x="8507652" y="5463413"/>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718" name="文本框 25"/>
          <p:cNvSpPr txBox="1"/>
          <p:nvPr/>
        </p:nvSpPr>
        <p:spPr>
          <a:xfrm>
            <a:off x="8065268" y="5077366"/>
            <a:ext cx="24783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PNG</a:t>
            </a:r>
          </a:p>
        </p:txBody>
      </p:sp>
      <p:sp>
        <p:nvSpPr>
          <p:cNvPr id="719" name="文本框 26"/>
          <p:cNvSpPr txBox="1"/>
          <p:nvPr/>
        </p:nvSpPr>
        <p:spPr>
          <a:xfrm>
            <a:off x="9788562" y="5077366"/>
            <a:ext cx="24783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JPG</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1"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722"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解决方案1.2</a:t>
            </a:r>
          </a:p>
        </p:txBody>
      </p:sp>
      <p:sp>
        <p:nvSpPr>
          <p:cNvPr id="723"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724"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725" name="图片 1" descr="图片 1"/>
          <p:cNvPicPr>
            <a:picLocks noChangeAspect="1"/>
          </p:cNvPicPr>
          <p:nvPr/>
        </p:nvPicPr>
        <p:blipFill>
          <a:blip r:embed="rId4">
            <a:extLst/>
          </a:blip>
          <a:stretch>
            <a:fillRect/>
          </a:stretch>
        </p:blipFill>
        <p:spPr>
          <a:xfrm rot="16200000">
            <a:off x="2166234" y="1940242"/>
            <a:ext cx="3882877" cy="3882877"/>
          </a:xfrm>
          <a:prstGeom prst="rect">
            <a:avLst/>
          </a:prstGeom>
          <a:ln w="12700">
            <a:miter lim="400000"/>
          </a:ln>
        </p:spPr>
      </p:pic>
      <p:pic>
        <p:nvPicPr>
          <p:cNvPr id="726" name="图片 2" descr="图片 2"/>
          <p:cNvPicPr>
            <a:picLocks noChangeAspect="1"/>
          </p:cNvPicPr>
          <p:nvPr/>
        </p:nvPicPr>
        <p:blipFill>
          <a:blip r:embed="rId5">
            <a:extLst/>
          </a:blip>
          <a:stretch>
            <a:fillRect/>
          </a:stretch>
        </p:blipFill>
        <p:spPr>
          <a:xfrm rot="16200000">
            <a:off x="6131169" y="1940243"/>
            <a:ext cx="3882875" cy="3882875"/>
          </a:xfrm>
          <a:prstGeom prst="rect">
            <a:avLst/>
          </a:prstGeom>
          <a:ln w="12700">
            <a:miter lim="400000"/>
          </a:ln>
        </p:spPr>
      </p:pic>
      <p:sp>
        <p:nvSpPr>
          <p:cNvPr id="727" name="矩形 3"/>
          <p:cNvSpPr txBox="1"/>
          <p:nvPr/>
        </p:nvSpPr>
        <p:spPr>
          <a:xfrm>
            <a:off x="3397124" y="5975810"/>
            <a:ext cx="12857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defRPr b="1">
                <a:solidFill>
                  <a:srgbClr val="FFFFFF"/>
                </a:solidFill>
                <a:latin typeface="微软雅黑"/>
                <a:ea typeface="微软雅黑"/>
                <a:cs typeface="微软雅黑"/>
                <a:sym typeface="微软雅黑"/>
              </a:defRPr>
            </a:lvl1pPr>
          </a:lstStyle>
          <a:p>
            <a:r>
              <a:t>RGBA4444</a:t>
            </a:r>
          </a:p>
        </p:txBody>
      </p:sp>
      <p:sp>
        <p:nvSpPr>
          <p:cNvPr id="728" name="矩形 37"/>
          <p:cNvSpPr txBox="1"/>
          <p:nvPr/>
        </p:nvSpPr>
        <p:spPr>
          <a:xfrm>
            <a:off x="7156867" y="5949407"/>
            <a:ext cx="1831477" cy="650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b="1">
                <a:solidFill>
                  <a:srgbClr val="00B0F0"/>
                </a:solidFill>
                <a:latin typeface="微软雅黑"/>
                <a:ea typeface="微软雅黑"/>
                <a:cs typeface="微软雅黑"/>
                <a:sym typeface="微软雅黑"/>
              </a:defRPr>
            </a:pPr>
            <a:r>
              <a:t>RGBA4444</a:t>
            </a:r>
          </a:p>
          <a:p>
            <a:pPr algn="ctr">
              <a:defRPr b="1">
                <a:solidFill>
                  <a:srgbClr val="00B0F0"/>
                </a:solidFill>
                <a:latin typeface="微软雅黑"/>
                <a:ea typeface="微软雅黑"/>
                <a:cs typeface="微软雅黑"/>
                <a:sym typeface="微软雅黑"/>
              </a:defRPr>
            </a:pPr>
            <a:r>
              <a:t>Floyd Steinberg</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0"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731"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解决方案1.5</a:t>
            </a:r>
          </a:p>
        </p:txBody>
      </p:sp>
      <p:sp>
        <p:nvSpPr>
          <p:cNvPr id="732"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733"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pic>
        <p:nvPicPr>
          <p:cNvPr id="734" name="图片 1" descr="图片 1"/>
          <p:cNvPicPr>
            <a:picLocks noChangeAspect="1"/>
          </p:cNvPicPr>
          <p:nvPr/>
        </p:nvPicPr>
        <p:blipFill>
          <a:blip r:embed="rId5">
            <a:extLst/>
          </a:blip>
          <a:stretch>
            <a:fillRect/>
          </a:stretch>
        </p:blipFill>
        <p:spPr>
          <a:xfrm>
            <a:off x="3762666" y="1461095"/>
            <a:ext cx="4666668" cy="1980952"/>
          </a:xfrm>
          <a:prstGeom prst="rect">
            <a:avLst/>
          </a:prstGeom>
          <a:ln w="12700">
            <a:miter lim="400000"/>
          </a:ln>
        </p:spPr>
      </p:pic>
      <p:sp>
        <p:nvSpPr>
          <p:cNvPr id="735" name="文本框 7"/>
          <p:cNvSpPr txBox="1"/>
          <p:nvPr/>
        </p:nvSpPr>
        <p:spPr>
          <a:xfrm>
            <a:off x="4856803" y="372976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JPG+MASK</a:t>
            </a:r>
          </a:p>
        </p:txBody>
      </p:sp>
      <p:pic>
        <p:nvPicPr>
          <p:cNvPr id="736" name="图片 3" descr="图片 3"/>
          <p:cNvPicPr>
            <a:picLocks noChangeAspect="1"/>
          </p:cNvPicPr>
          <p:nvPr/>
        </p:nvPicPr>
        <p:blipFill>
          <a:blip r:embed="rId6">
            <a:extLst/>
          </a:blip>
          <a:stretch>
            <a:fillRect/>
          </a:stretch>
        </p:blipFill>
        <p:spPr>
          <a:xfrm>
            <a:off x="7957904" y="4623663"/>
            <a:ext cx="942858" cy="428572"/>
          </a:xfrm>
          <a:prstGeom prst="rect">
            <a:avLst/>
          </a:prstGeom>
          <a:ln w="12700">
            <a:miter lim="400000"/>
          </a:ln>
        </p:spPr>
      </p:pic>
      <p:pic>
        <p:nvPicPr>
          <p:cNvPr id="737" name="图片 4" descr="图片 4"/>
          <p:cNvPicPr>
            <a:picLocks noChangeAspect="1"/>
          </p:cNvPicPr>
          <p:nvPr/>
        </p:nvPicPr>
        <p:blipFill>
          <a:blip r:embed="rId7">
            <a:extLst/>
          </a:blip>
          <a:stretch>
            <a:fillRect/>
          </a:stretch>
        </p:blipFill>
        <p:spPr>
          <a:xfrm>
            <a:off x="2734955" y="4623663"/>
            <a:ext cx="2923810" cy="438096"/>
          </a:xfrm>
          <a:prstGeom prst="rect">
            <a:avLst/>
          </a:prstGeom>
          <a:ln w="12700">
            <a:miter lim="400000"/>
          </a:ln>
        </p:spPr>
      </p:pic>
      <p:sp>
        <p:nvSpPr>
          <p:cNvPr id="738" name="文本框 10"/>
          <p:cNvSpPr txBox="1"/>
          <p:nvPr/>
        </p:nvSpPr>
        <p:spPr>
          <a:xfrm>
            <a:off x="2957664" y="5373046"/>
            <a:ext cx="24783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JPG</a:t>
            </a:r>
          </a:p>
        </p:txBody>
      </p:sp>
      <p:sp>
        <p:nvSpPr>
          <p:cNvPr id="739" name="文本框 11"/>
          <p:cNvSpPr txBox="1"/>
          <p:nvPr/>
        </p:nvSpPr>
        <p:spPr>
          <a:xfrm>
            <a:off x="7190136" y="5373046"/>
            <a:ext cx="24783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PNG_A8</a:t>
            </a:r>
          </a:p>
        </p:txBody>
      </p:sp>
      <p:sp>
        <p:nvSpPr>
          <p:cNvPr id="740" name="文本框 12"/>
          <p:cNvSpPr txBox="1"/>
          <p:nvPr/>
        </p:nvSpPr>
        <p:spPr>
          <a:xfrm>
            <a:off x="4856803" y="603936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100%</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4"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745"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解决方案1.5</a:t>
            </a:r>
          </a:p>
        </p:txBody>
      </p:sp>
      <p:sp>
        <p:nvSpPr>
          <p:cNvPr id="746"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747"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graphicFrame>
        <p:nvGraphicFramePr>
          <p:cNvPr id="748" name="表格 4"/>
          <p:cNvGraphicFramePr/>
          <p:nvPr/>
        </p:nvGraphicFramePr>
        <p:xfrm>
          <a:off x="10230946" y="5463413"/>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749" name="文本框 14"/>
          <p:cNvSpPr txBox="1"/>
          <p:nvPr/>
        </p:nvSpPr>
        <p:spPr>
          <a:xfrm>
            <a:off x="753162" y="3009069"/>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750" name="文本框 19"/>
          <p:cNvSpPr txBox="1"/>
          <p:nvPr/>
        </p:nvSpPr>
        <p:spPr>
          <a:xfrm>
            <a:off x="4132415" y="2850319"/>
            <a:ext cx="3927169"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JPG_RGB888 + PNG8_A8</a:t>
            </a:r>
          </a:p>
          <a:p>
            <a:pPr algn="ctr">
              <a:defRPr sz="2400" b="1">
                <a:solidFill>
                  <a:srgbClr val="FFFFFF"/>
                </a:solidFill>
                <a:latin typeface="微软雅黑"/>
                <a:ea typeface="微软雅黑"/>
                <a:cs typeface="微软雅黑"/>
                <a:sym typeface="微软雅黑"/>
              </a:defRPr>
            </a:pPr>
            <a:r>
              <a:t>JPG_RGB565 + PNG8_A8</a:t>
            </a:r>
          </a:p>
        </p:txBody>
      </p:sp>
      <p:graphicFrame>
        <p:nvGraphicFramePr>
          <p:cNvPr id="751" name="表格 24"/>
          <p:cNvGraphicFramePr/>
          <p:nvPr/>
        </p:nvGraphicFramePr>
        <p:xfrm>
          <a:off x="8507652" y="5463413"/>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752" name="文本框 25"/>
          <p:cNvSpPr txBox="1"/>
          <p:nvPr/>
        </p:nvSpPr>
        <p:spPr>
          <a:xfrm>
            <a:off x="8065268" y="5077366"/>
            <a:ext cx="24783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PNG</a:t>
            </a:r>
          </a:p>
        </p:txBody>
      </p:sp>
      <p:sp>
        <p:nvSpPr>
          <p:cNvPr id="753" name="文本框 26"/>
          <p:cNvSpPr txBox="1"/>
          <p:nvPr/>
        </p:nvSpPr>
        <p:spPr>
          <a:xfrm>
            <a:off x="9788562" y="5077366"/>
            <a:ext cx="24783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JPG</a:t>
            </a:r>
          </a:p>
        </p:txBody>
      </p:sp>
      <p:sp>
        <p:nvSpPr>
          <p:cNvPr id="754" name="文本框 10"/>
          <p:cNvSpPr txBox="1"/>
          <p:nvPr/>
        </p:nvSpPr>
        <p:spPr>
          <a:xfrm>
            <a:off x="4856804" y="1757652"/>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iOS&amp;android</a:t>
            </a:r>
          </a:p>
        </p:txBody>
      </p:sp>
      <p:sp>
        <p:nvSpPr>
          <p:cNvPr id="755" name="文本框 20"/>
          <p:cNvSpPr txBox="1"/>
          <p:nvPr/>
        </p:nvSpPr>
        <p:spPr>
          <a:xfrm>
            <a:off x="4856804" y="447374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JPG_RGB888</a:t>
            </a:r>
          </a:p>
          <a:p>
            <a:pPr algn="ctr">
              <a:defRPr sz="2400" b="1">
                <a:solidFill>
                  <a:srgbClr val="FFFFFF"/>
                </a:solidFill>
                <a:latin typeface="微软雅黑"/>
                <a:ea typeface="微软雅黑"/>
                <a:cs typeface="微软雅黑"/>
                <a:sym typeface="微软雅黑"/>
              </a:defRPr>
            </a:pPr>
            <a:r>
              <a:t>JPG_RGB565</a:t>
            </a:r>
          </a:p>
        </p:txBody>
      </p:sp>
      <p:sp>
        <p:nvSpPr>
          <p:cNvPr id="756" name="文本框 17"/>
          <p:cNvSpPr txBox="1"/>
          <p:nvPr/>
        </p:nvSpPr>
        <p:spPr>
          <a:xfrm>
            <a:off x="753164" y="463249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文本框 5"/>
          <p:cNvSpPr txBox="1"/>
          <p:nvPr/>
        </p:nvSpPr>
        <p:spPr>
          <a:xfrm>
            <a:off x="4032737" y="3004770"/>
            <a:ext cx="4405074" cy="878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4400">
                <a:solidFill>
                  <a:srgbClr val="FFFFFF"/>
                </a:solidFill>
                <a:latin typeface="微软雅黑"/>
                <a:ea typeface="微软雅黑"/>
                <a:cs typeface="微软雅黑"/>
                <a:sym typeface="微软雅黑"/>
              </a:defRPr>
            </a:pPr>
            <a:r>
              <a:t>解决方案2.0</a:t>
            </a:r>
          </a:p>
        </p:txBody>
      </p:sp>
      <p:sp>
        <p:nvSpPr>
          <p:cNvPr id="759" name="直接连接符 7"/>
          <p:cNvSpPr/>
          <p:nvPr/>
        </p:nvSpPr>
        <p:spPr>
          <a:xfrm>
            <a:off x="4267200" y="3774211"/>
            <a:ext cx="3696816" cy="1"/>
          </a:xfrm>
          <a:prstGeom prst="line">
            <a:avLst/>
          </a:prstGeom>
          <a:ln w="6350">
            <a:solidFill>
              <a:srgbClr val="FFAF00"/>
            </a:solidFill>
            <a:miter/>
          </a:ln>
        </p:spPr>
        <p:txBody>
          <a:bodyPr lIns="45719" rIns="45719"/>
          <a:lstStyle/>
          <a:p>
            <a:endParaRPr/>
          </a:p>
        </p:txBody>
      </p:sp>
      <p:pic>
        <p:nvPicPr>
          <p:cNvPr id="760"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761"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764"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765"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766"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767" name="文本框 6"/>
          <p:cNvSpPr txBox="1"/>
          <p:nvPr/>
        </p:nvSpPr>
        <p:spPr>
          <a:xfrm>
            <a:off x="3212125" y="1747181"/>
            <a:ext cx="6142893" cy="476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4000">
                <a:solidFill>
                  <a:srgbClr val="FFFFFF"/>
                </a:solidFill>
                <a:latin typeface="微软雅黑"/>
                <a:ea typeface="微软雅黑"/>
                <a:cs typeface="微软雅黑"/>
                <a:sym typeface="微软雅黑"/>
              </a:defRPr>
            </a:pPr>
            <a:r>
              <a:t>硬件性能       </a:t>
            </a:r>
            <a:r>
              <a:rPr>
                <a:solidFill>
                  <a:schemeClr val="accent4"/>
                </a:solidFill>
              </a:rPr>
              <a:t>高</a:t>
            </a:r>
          </a:p>
          <a:p>
            <a:pPr marL="285750" indent="-285750">
              <a:buSzPct val="100000"/>
              <a:buFont typeface="Arial"/>
              <a:buChar char="•"/>
              <a:defRPr sz="4000">
                <a:solidFill>
                  <a:srgbClr val="FFFFFF"/>
                </a:solidFill>
                <a:latin typeface="微软雅黑"/>
                <a:ea typeface="微软雅黑"/>
                <a:cs typeface="微软雅黑"/>
                <a:sym typeface="微软雅黑"/>
              </a:defRPr>
            </a:pPr>
            <a:endParaRPr>
              <a:solidFill>
                <a:schemeClr val="accent4"/>
              </a:solidFill>
            </a:endParaRPr>
          </a:p>
          <a:p>
            <a:pPr marL="285750" indent="-285750">
              <a:buSzPct val="100000"/>
              <a:buFont typeface="Arial"/>
              <a:buChar char="•"/>
              <a:defRPr sz="4000">
                <a:solidFill>
                  <a:srgbClr val="FFFFFF"/>
                </a:solidFill>
                <a:latin typeface="微软雅黑"/>
                <a:ea typeface="微软雅黑"/>
                <a:cs typeface="微软雅黑"/>
                <a:sym typeface="微软雅黑"/>
              </a:defRPr>
            </a:pPr>
            <a:r>
              <a:t>游戏效果       </a:t>
            </a:r>
            <a:r>
              <a:rPr>
                <a:solidFill>
                  <a:schemeClr val="accent4"/>
                </a:solidFill>
              </a:rPr>
              <a:t>好</a:t>
            </a:r>
          </a:p>
          <a:p>
            <a:pPr marL="285750" indent="-285750">
              <a:buSzPct val="100000"/>
              <a:buFont typeface="Arial"/>
              <a:buChar char="•"/>
              <a:defRPr sz="4000">
                <a:solidFill>
                  <a:srgbClr val="FFFFFF"/>
                </a:solidFill>
                <a:latin typeface="微软雅黑"/>
                <a:ea typeface="微软雅黑"/>
                <a:cs typeface="微软雅黑"/>
                <a:sym typeface="微软雅黑"/>
              </a:defRPr>
            </a:pPr>
            <a:endParaRPr>
              <a:solidFill>
                <a:schemeClr val="accent4"/>
              </a:solidFill>
            </a:endParaRPr>
          </a:p>
          <a:p>
            <a:pPr marL="285750" indent="-285750">
              <a:buSzPct val="100000"/>
              <a:buFont typeface="Arial"/>
              <a:buChar char="•"/>
              <a:defRPr sz="4000">
                <a:solidFill>
                  <a:srgbClr val="FFFFFF"/>
                </a:solidFill>
                <a:latin typeface="微软雅黑"/>
                <a:ea typeface="微软雅黑"/>
                <a:cs typeface="微软雅黑"/>
                <a:sym typeface="微软雅黑"/>
              </a:defRPr>
            </a:pPr>
            <a:r>
              <a:t>图片数量       </a:t>
            </a:r>
            <a:r>
              <a:rPr>
                <a:solidFill>
                  <a:schemeClr val="accent4"/>
                </a:solidFill>
              </a:rPr>
              <a:t>多</a:t>
            </a:r>
          </a:p>
          <a:p>
            <a:pPr marL="285750" indent="-285750">
              <a:buSzPct val="100000"/>
              <a:buFont typeface="Arial"/>
              <a:buChar char="•"/>
              <a:defRPr sz="4000">
                <a:solidFill>
                  <a:srgbClr val="FFFFFF"/>
                </a:solidFill>
                <a:latin typeface="微软雅黑"/>
                <a:ea typeface="微软雅黑"/>
                <a:cs typeface="微软雅黑"/>
                <a:sym typeface="微软雅黑"/>
              </a:defRPr>
            </a:pPr>
            <a:endParaRPr>
              <a:solidFill>
                <a:schemeClr val="accent4"/>
              </a:solidFill>
            </a:endParaRPr>
          </a:p>
          <a:p>
            <a:pPr marL="285750" indent="-285750">
              <a:buSzPct val="100000"/>
              <a:buFont typeface="Arial"/>
              <a:buChar char="•"/>
              <a:defRPr sz="4000">
                <a:solidFill>
                  <a:srgbClr val="FFFFFF"/>
                </a:solidFill>
                <a:latin typeface="微软雅黑"/>
                <a:ea typeface="微软雅黑"/>
                <a:cs typeface="微软雅黑"/>
                <a:sym typeface="微软雅黑"/>
              </a:defRPr>
            </a:pPr>
            <a:r>
              <a:t>侧重点          </a:t>
            </a:r>
            <a:r>
              <a:rPr>
                <a:solidFill>
                  <a:srgbClr val="FF4343"/>
                </a:solidFill>
              </a:rPr>
              <a:t>内存和效果</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图片 26" descr="图片 2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171"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184" name="图示 3"/>
          <p:cNvGrpSpPr/>
          <p:nvPr/>
        </p:nvGrpSpPr>
        <p:grpSpPr>
          <a:xfrm>
            <a:off x="3423797" y="888586"/>
            <a:ext cx="5588245" cy="5306887"/>
            <a:chOff x="0" y="0"/>
            <a:chExt cx="5588243" cy="5306885"/>
          </a:xfrm>
        </p:grpSpPr>
        <p:grpSp>
          <p:nvGrpSpPr>
            <p:cNvPr id="174" name="成组"/>
            <p:cNvGrpSpPr/>
            <p:nvPr/>
          </p:nvGrpSpPr>
          <p:grpSpPr>
            <a:xfrm>
              <a:off x="2122329" y="2399740"/>
              <a:ext cx="2951993" cy="2907146"/>
              <a:chOff x="0" y="0"/>
              <a:chExt cx="2951992" cy="2907145"/>
            </a:xfrm>
          </p:grpSpPr>
          <p:sp>
            <p:nvSpPr>
              <p:cNvPr id="172" name="形状"/>
              <p:cNvSpPr/>
              <p:nvPr/>
            </p:nvSpPr>
            <p:spPr>
              <a:xfrm>
                <a:off x="0" y="0"/>
                <a:ext cx="2951993" cy="2907146"/>
              </a:xfrm>
              <a:custGeom>
                <a:avLst/>
                <a:gdLst/>
                <a:ahLst/>
                <a:cxnLst>
                  <a:cxn ang="0">
                    <a:pos x="wd2" y="hd2"/>
                  </a:cxn>
                  <a:cxn ang="5400000">
                    <a:pos x="wd2" y="hd2"/>
                  </a:cxn>
                  <a:cxn ang="10800000">
                    <a:pos x="wd2" y="hd2"/>
                  </a:cxn>
                  <a:cxn ang="16200000">
                    <a:pos x="wd2" y="hd2"/>
                  </a:cxn>
                </a:cxnLst>
                <a:rect l="0" t="0" r="r" b="b"/>
                <a:pathLst>
                  <a:path w="21600" h="21600" extrusionOk="0">
                    <a:moveTo>
                      <a:pt x="15375" y="3436"/>
                    </a:moveTo>
                    <a:lnTo>
                      <a:pt x="17071" y="1991"/>
                    </a:lnTo>
                    <a:lnTo>
                      <a:pt x="18426" y="3146"/>
                    </a:lnTo>
                    <a:lnTo>
                      <a:pt x="17319" y="5093"/>
                    </a:lnTo>
                    <a:lnTo>
                      <a:pt x="17319" y="5093"/>
                    </a:lnTo>
                    <a:cubicBezTo>
                      <a:pt x="18107" y="5992"/>
                      <a:pt x="18705" y="7045"/>
                      <a:pt x="19079" y="8187"/>
                    </a:cubicBezTo>
                    <a:lnTo>
                      <a:pt x="21293" y="8187"/>
                    </a:lnTo>
                    <a:lnTo>
                      <a:pt x="21600" y="9956"/>
                    </a:lnTo>
                    <a:lnTo>
                      <a:pt x="19519" y="10725"/>
                    </a:lnTo>
                    <a:cubicBezTo>
                      <a:pt x="19553" y="11927"/>
                      <a:pt x="19345" y="13125"/>
                      <a:pt x="18908" y="14243"/>
                    </a:cubicBezTo>
                    <a:lnTo>
                      <a:pt x="20605" y="15688"/>
                    </a:lnTo>
                    <a:lnTo>
                      <a:pt x="19720" y="17244"/>
                    </a:lnTo>
                    <a:lnTo>
                      <a:pt x="17639" y="16475"/>
                    </a:lnTo>
                    <a:lnTo>
                      <a:pt x="17639" y="16475"/>
                    </a:lnTo>
                    <a:cubicBezTo>
                      <a:pt x="16904" y="17418"/>
                      <a:pt x="15987" y="18200"/>
                      <a:pt x="14944" y="18771"/>
                    </a:cubicBezTo>
                    <a:lnTo>
                      <a:pt x="15329" y="20986"/>
                    </a:lnTo>
                    <a:lnTo>
                      <a:pt x="13666" y="21600"/>
                    </a:lnTo>
                    <a:lnTo>
                      <a:pt x="12559" y="19653"/>
                    </a:lnTo>
                    <a:lnTo>
                      <a:pt x="12559" y="19653"/>
                    </a:lnTo>
                    <a:cubicBezTo>
                      <a:pt x="11399" y="19895"/>
                      <a:pt x="10201" y="19895"/>
                      <a:pt x="9041" y="19653"/>
                    </a:cubicBezTo>
                    <a:lnTo>
                      <a:pt x="7934" y="21600"/>
                    </a:lnTo>
                    <a:lnTo>
                      <a:pt x="6271" y="20986"/>
                    </a:lnTo>
                    <a:lnTo>
                      <a:pt x="6656" y="18771"/>
                    </a:lnTo>
                    <a:lnTo>
                      <a:pt x="6656" y="18771"/>
                    </a:lnTo>
                    <a:cubicBezTo>
                      <a:pt x="5613" y="18200"/>
                      <a:pt x="4696" y="17418"/>
                      <a:pt x="3961" y="16475"/>
                    </a:cubicBezTo>
                    <a:lnTo>
                      <a:pt x="1880" y="17244"/>
                    </a:lnTo>
                    <a:lnTo>
                      <a:pt x="995" y="15688"/>
                    </a:lnTo>
                    <a:lnTo>
                      <a:pt x="2692" y="14243"/>
                    </a:lnTo>
                    <a:lnTo>
                      <a:pt x="2692" y="14243"/>
                    </a:lnTo>
                    <a:cubicBezTo>
                      <a:pt x="2255" y="13125"/>
                      <a:pt x="2047" y="11927"/>
                      <a:pt x="2081" y="10725"/>
                    </a:cubicBezTo>
                    <a:lnTo>
                      <a:pt x="0" y="9956"/>
                    </a:lnTo>
                    <a:lnTo>
                      <a:pt x="307" y="8187"/>
                    </a:lnTo>
                    <a:lnTo>
                      <a:pt x="2521" y="8187"/>
                    </a:lnTo>
                    <a:lnTo>
                      <a:pt x="2521" y="8187"/>
                    </a:lnTo>
                    <a:cubicBezTo>
                      <a:pt x="2895" y="7045"/>
                      <a:pt x="3493" y="5992"/>
                      <a:pt x="4281" y="5093"/>
                    </a:cubicBezTo>
                    <a:lnTo>
                      <a:pt x="3174" y="3146"/>
                    </a:lnTo>
                    <a:lnTo>
                      <a:pt x="4529" y="1991"/>
                    </a:lnTo>
                    <a:lnTo>
                      <a:pt x="6225" y="3436"/>
                    </a:lnTo>
                    <a:lnTo>
                      <a:pt x="6225" y="3436"/>
                    </a:lnTo>
                    <a:cubicBezTo>
                      <a:pt x="7234" y="2805"/>
                      <a:pt x="8359" y="2389"/>
                      <a:pt x="9531" y="2214"/>
                    </a:cubicBezTo>
                    <a:lnTo>
                      <a:pt x="9916" y="0"/>
                    </a:lnTo>
                    <a:lnTo>
                      <a:pt x="11684" y="0"/>
                    </a:lnTo>
                    <a:lnTo>
                      <a:pt x="12069" y="2214"/>
                    </a:lnTo>
                    <a:lnTo>
                      <a:pt x="12069" y="2214"/>
                    </a:lnTo>
                    <a:cubicBezTo>
                      <a:pt x="13241" y="2389"/>
                      <a:pt x="14366" y="2805"/>
                      <a:pt x="15375" y="3436"/>
                    </a:cubicBezTo>
                    <a:close/>
                  </a:path>
                </a:pathLst>
              </a:custGeom>
              <a:solidFill>
                <a:schemeClr val="accent2"/>
              </a:solidFill>
              <a:ln w="12700" cap="flat">
                <a:solidFill>
                  <a:srgbClr val="FFFFFF"/>
                </a:solidFill>
                <a:prstDash val="solid"/>
                <a:miter lim="800000"/>
              </a:ln>
              <a:effectLst/>
            </p:spPr>
            <p:txBody>
              <a:bodyPr wrap="square" lIns="45719" tIns="45719" rIns="45719" bIns="45719" numCol="1" anchor="ctr">
                <a:noAutofit/>
              </a:bodyPr>
              <a:lstStyle/>
              <a:p>
                <a:pPr algn="ctr" defTabSz="2400300">
                  <a:lnSpc>
                    <a:spcPct val="90000"/>
                  </a:lnSpc>
                  <a:spcBef>
                    <a:spcPts val="700"/>
                  </a:spcBef>
                  <a:defRPr sz="5400">
                    <a:solidFill>
                      <a:srgbClr val="FFFFFF"/>
                    </a:solidFill>
                    <a:latin typeface="微软雅黑"/>
                    <a:ea typeface="微软雅黑"/>
                    <a:cs typeface="微软雅黑"/>
                    <a:sym typeface="微软雅黑"/>
                  </a:defRPr>
                </a:pPr>
                <a:endParaRPr/>
              </a:p>
            </p:txBody>
          </p:sp>
          <p:sp>
            <p:nvSpPr>
              <p:cNvPr id="173" name="体验"/>
              <p:cNvSpPr txBox="1"/>
              <p:nvPr/>
            </p:nvSpPr>
            <p:spPr>
              <a:xfrm>
                <a:off x="585028" y="906561"/>
                <a:ext cx="1781935" cy="1089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80" tIns="68580" rIns="68580" bIns="68580" numCol="1" anchor="ctr">
                <a:spAutoFit/>
              </a:bodyPr>
              <a:lstStyle>
                <a:lvl1pPr algn="ctr" defTabSz="2400300">
                  <a:lnSpc>
                    <a:spcPct val="90000"/>
                  </a:lnSpc>
                  <a:spcBef>
                    <a:spcPts val="2200"/>
                  </a:spcBef>
                  <a:defRPr sz="5400">
                    <a:solidFill>
                      <a:srgbClr val="FFFFFF"/>
                    </a:solidFill>
                    <a:latin typeface="微软雅黑"/>
                    <a:ea typeface="微软雅黑"/>
                    <a:cs typeface="微软雅黑"/>
                    <a:sym typeface="微软雅黑"/>
                  </a:defRPr>
                </a:lvl1pPr>
              </a:lstStyle>
              <a:p>
                <a:r>
                  <a:t>体验</a:t>
                </a:r>
              </a:p>
            </p:txBody>
          </p:sp>
        </p:grpSp>
        <p:grpSp>
          <p:nvGrpSpPr>
            <p:cNvPr id="177" name="成组"/>
            <p:cNvGrpSpPr/>
            <p:nvPr/>
          </p:nvGrpSpPr>
          <p:grpSpPr>
            <a:xfrm>
              <a:off x="482444" y="1707881"/>
              <a:ext cx="1951015" cy="2116969"/>
              <a:chOff x="0" y="0"/>
              <a:chExt cx="1951014" cy="2116968"/>
            </a:xfrm>
          </p:grpSpPr>
          <p:sp>
            <p:nvSpPr>
              <p:cNvPr id="175" name="形状"/>
              <p:cNvSpPr/>
              <p:nvPr/>
            </p:nvSpPr>
            <p:spPr>
              <a:xfrm>
                <a:off x="0" y="0"/>
                <a:ext cx="1951015" cy="2116969"/>
              </a:xfrm>
              <a:custGeom>
                <a:avLst/>
                <a:gdLst/>
                <a:ahLst/>
                <a:cxnLst>
                  <a:cxn ang="0">
                    <a:pos x="wd2" y="hd2"/>
                  </a:cxn>
                  <a:cxn ang="5400000">
                    <a:pos x="wd2" y="hd2"/>
                  </a:cxn>
                  <a:cxn ang="10800000">
                    <a:pos x="wd2" y="hd2"/>
                  </a:cxn>
                  <a:cxn ang="16200000">
                    <a:pos x="wd2" y="hd2"/>
                  </a:cxn>
                </a:cxnLst>
                <a:rect l="0" t="0" r="r" b="b"/>
                <a:pathLst>
                  <a:path w="21600" h="21600" extrusionOk="0">
                    <a:moveTo>
                      <a:pt x="16757" y="5344"/>
                    </a:moveTo>
                    <a:lnTo>
                      <a:pt x="20297" y="4360"/>
                    </a:lnTo>
                    <a:lnTo>
                      <a:pt x="21600" y="6440"/>
                    </a:lnTo>
                    <a:lnTo>
                      <a:pt x="18906" y="8774"/>
                    </a:lnTo>
                    <a:cubicBezTo>
                      <a:pt x="19296" y="10101"/>
                      <a:pt x="19296" y="11499"/>
                      <a:pt x="18906" y="12826"/>
                    </a:cubicBezTo>
                    <a:lnTo>
                      <a:pt x="21600" y="15160"/>
                    </a:lnTo>
                    <a:lnTo>
                      <a:pt x="20297" y="17240"/>
                    </a:lnTo>
                    <a:lnTo>
                      <a:pt x="16757" y="16256"/>
                    </a:lnTo>
                    <a:lnTo>
                      <a:pt x="16757" y="16256"/>
                    </a:lnTo>
                    <a:cubicBezTo>
                      <a:pt x="15705" y="17232"/>
                      <a:pt x="14391" y="17931"/>
                      <a:pt x="12949" y="18283"/>
                    </a:cubicBezTo>
                    <a:lnTo>
                      <a:pt x="12103" y="21600"/>
                    </a:lnTo>
                    <a:lnTo>
                      <a:pt x="9497" y="21600"/>
                    </a:lnTo>
                    <a:lnTo>
                      <a:pt x="8651" y="18283"/>
                    </a:lnTo>
                    <a:lnTo>
                      <a:pt x="8651" y="18283"/>
                    </a:lnTo>
                    <a:cubicBezTo>
                      <a:pt x="7209" y="17931"/>
                      <a:pt x="5895" y="17232"/>
                      <a:pt x="4843" y="16256"/>
                    </a:cubicBezTo>
                    <a:lnTo>
                      <a:pt x="1303" y="17240"/>
                    </a:lnTo>
                    <a:lnTo>
                      <a:pt x="0" y="15160"/>
                    </a:lnTo>
                    <a:lnTo>
                      <a:pt x="2694" y="12826"/>
                    </a:lnTo>
                    <a:lnTo>
                      <a:pt x="2694" y="12826"/>
                    </a:lnTo>
                    <a:cubicBezTo>
                      <a:pt x="2304" y="11499"/>
                      <a:pt x="2304" y="10101"/>
                      <a:pt x="2694" y="8774"/>
                    </a:cubicBezTo>
                    <a:lnTo>
                      <a:pt x="0" y="6440"/>
                    </a:lnTo>
                    <a:lnTo>
                      <a:pt x="1303" y="4360"/>
                    </a:lnTo>
                    <a:lnTo>
                      <a:pt x="4843" y="5344"/>
                    </a:lnTo>
                    <a:lnTo>
                      <a:pt x="4843" y="5344"/>
                    </a:lnTo>
                    <a:cubicBezTo>
                      <a:pt x="5895" y="4368"/>
                      <a:pt x="7209" y="3669"/>
                      <a:pt x="8651" y="3317"/>
                    </a:cubicBezTo>
                    <a:lnTo>
                      <a:pt x="9497" y="0"/>
                    </a:lnTo>
                    <a:lnTo>
                      <a:pt x="12103" y="0"/>
                    </a:lnTo>
                    <a:lnTo>
                      <a:pt x="12949" y="3317"/>
                    </a:lnTo>
                    <a:lnTo>
                      <a:pt x="12949" y="3317"/>
                    </a:lnTo>
                    <a:cubicBezTo>
                      <a:pt x="14391" y="3669"/>
                      <a:pt x="15705" y="4368"/>
                      <a:pt x="16757" y="5344"/>
                    </a:cubicBezTo>
                    <a:close/>
                  </a:path>
                </a:pathLst>
              </a:custGeom>
              <a:solidFill>
                <a:schemeClr val="accent3"/>
              </a:solidFill>
              <a:ln w="12700" cap="flat">
                <a:solidFill>
                  <a:srgbClr val="FFFFFF"/>
                </a:solidFill>
                <a:prstDash val="solid"/>
                <a:miter lim="800000"/>
              </a:ln>
              <a:effectLst/>
            </p:spPr>
            <p:txBody>
              <a:bodyPr wrap="square" lIns="45719" tIns="45719" rIns="45719" bIns="45719" numCol="1" anchor="ctr">
                <a:noAutofit/>
              </a:bodyPr>
              <a:lstStyle/>
              <a:p>
                <a:pPr algn="ctr" defTabSz="1689100">
                  <a:lnSpc>
                    <a:spcPct val="90000"/>
                  </a:lnSpc>
                  <a:spcBef>
                    <a:spcPts val="700"/>
                  </a:spcBef>
                  <a:defRPr sz="3800">
                    <a:solidFill>
                      <a:srgbClr val="FFFFFF"/>
                    </a:solidFill>
                    <a:latin typeface="微软雅黑"/>
                    <a:ea typeface="微软雅黑"/>
                    <a:cs typeface="微软雅黑"/>
                    <a:sym typeface="微软雅黑"/>
                  </a:defRPr>
                </a:pPr>
                <a:endParaRPr/>
              </a:p>
            </p:txBody>
          </p:sp>
          <p:sp>
            <p:nvSpPr>
              <p:cNvPr id="176" name="展现"/>
              <p:cNvSpPr txBox="1"/>
              <p:nvPr/>
            </p:nvSpPr>
            <p:spPr>
              <a:xfrm>
                <a:off x="437440" y="673674"/>
                <a:ext cx="1076135" cy="7696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8259" tIns="48259" rIns="48259" bIns="48259" numCol="1" anchor="ctr">
                <a:spAutoFit/>
              </a:bodyPr>
              <a:lstStyle>
                <a:lvl1pPr algn="ctr" defTabSz="1689100">
                  <a:lnSpc>
                    <a:spcPct val="90000"/>
                  </a:lnSpc>
                  <a:spcBef>
                    <a:spcPts val="1500"/>
                  </a:spcBef>
                  <a:defRPr sz="3800">
                    <a:solidFill>
                      <a:srgbClr val="FFFFFF"/>
                    </a:solidFill>
                    <a:latin typeface="微软雅黑"/>
                    <a:ea typeface="微软雅黑"/>
                    <a:cs typeface="微软雅黑"/>
                    <a:sym typeface="微软雅黑"/>
                  </a:defRPr>
                </a:lvl1pPr>
              </a:lstStyle>
              <a:p>
                <a:r>
                  <a:t>展现</a:t>
                </a:r>
              </a:p>
            </p:txBody>
          </p:sp>
        </p:grpSp>
        <p:grpSp>
          <p:nvGrpSpPr>
            <p:cNvPr id="180" name="成组"/>
            <p:cNvGrpSpPr/>
            <p:nvPr/>
          </p:nvGrpSpPr>
          <p:grpSpPr>
            <a:xfrm>
              <a:off x="1458408" y="0"/>
              <a:ext cx="2383301" cy="2498278"/>
              <a:chOff x="0" y="0"/>
              <a:chExt cx="2383300" cy="2498277"/>
            </a:xfrm>
          </p:grpSpPr>
          <p:sp>
            <p:nvSpPr>
              <p:cNvPr id="178" name="形状"/>
              <p:cNvSpPr/>
              <p:nvPr/>
            </p:nvSpPr>
            <p:spPr>
              <a:xfrm rot="20700000">
                <a:off x="235852" y="212040"/>
                <a:ext cx="1911596" cy="2074198"/>
              </a:xfrm>
              <a:custGeom>
                <a:avLst/>
                <a:gdLst/>
                <a:ahLst/>
                <a:cxnLst>
                  <a:cxn ang="0">
                    <a:pos x="wd2" y="hd2"/>
                  </a:cxn>
                  <a:cxn ang="5400000">
                    <a:pos x="wd2" y="hd2"/>
                  </a:cxn>
                  <a:cxn ang="10800000">
                    <a:pos x="wd2" y="hd2"/>
                  </a:cxn>
                  <a:cxn ang="16200000">
                    <a:pos x="wd2" y="hd2"/>
                  </a:cxn>
                </a:cxnLst>
                <a:rect l="0" t="0" r="r" b="b"/>
                <a:pathLst>
                  <a:path w="21600" h="21600" extrusionOk="0">
                    <a:moveTo>
                      <a:pt x="16757" y="5344"/>
                    </a:moveTo>
                    <a:lnTo>
                      <a:pt x="20297" y="4360"/>
                    </a:lnTo>
                    <a:lnTo>
                      <a:pt x="21600" y="6440"/>
                    </a:lnTo>
                    <a:lnTo>
                      <a:pt x="18906" y="8774"/>
                    </a:lnTo>
                    <a:cubicBezTo>
                      <a:pt x="19296" y="10101"/>
                      <a:pt x="19296" y="11499"/>
                      <a:pt x="18906" y="12826"/>
                    </a:cubicBezTo>
                    <a:lnTo>
                      <a:pt x="21600" y="15160"/>
                    </a:lnTo>
                    <a:lnTo>
                      <a:pt x="20297" y="17240"/>
                    </a:lnTo>
                    <a:lnTo>
                      <a:pt x="16757" y="16256"/>
                    </a:lnTo>
                    <a:lnTo>
                      <a:pt x="16757" y="16256"/>
                    </a:lnTo>
                    <a:cubicBezTo>
                      <a:pt x="15705" y="17232"/>
                      <a:pt x="14391" y="17931"/>
                      <a:pt x="12949" y="18283"/>
                    </a:cubicBezTo>
                    <a:lnTo>
                      <a:pt x="12103" y="21600"/>
                    </a:lnTo>
                    <a:lnTo>
                      <a:pt x="9497" y="21600"/>
                    </a:lnTo>
                    <a:lnTo>
                      <a:pt x="8651" y="18283"/>
                    </a:lnTo>
                    <a:lnTo>
                      <a:pt x="8651" y="18283"/>
                    </a:lnTo>
                    <a:cubicBezTo>
                      <a:pt x="7209" y="17931"/>
                      <a:pt x="5895" y="17232"/>
                      <a:pt x="4843" y="16256"/>
                    </a:cubicBezTo>
                    <a:lnTo>
                      <a:pt x="1303" y="17240"/>
                    </a:lnTo>
                    <a:lnTo>
                      <a:pt x="0" y="15160"/>
                    </a:lnTo>
                    <a:lnTo>
                      <a:pt x="2694" y="12826"/>
                    </a:lnTo>
                    <a:lnTo>
                      <a:pt x="2694" y="12826"/>
                    </a:lnTo>
                    <a:cubicBezTo>
                      <a:pt x="2304" y="11499"/>
                      <a:pt x="2304" y="10101"/>
                      <a:pt x="2694" y="8774"/>
                    </a:cubicBezTo>
                    <a:lnTo>
                      <a:pt x="0" y="6440"/>
                    </a:lnTo>
                    <a:lnTo>
                      <a:pt x="1303" y="4360"/>
                    </a:lnTo>
                    <a:lnTo>
                      <a:pt x="4843" y="5344"/>
                    </a:lnTo>
                    <a:lnTo>
                      <a:pt x="4843" y="5344"/>
                    </a:lnTo>
                    <a:cubicBezTo>
                      <a:pt x="5895" y="4368"/>
                      <a:pt x="7209" y="3669"/>
                      <a:pt x="8651" y="3317"/>
                    </a:cubicBezTo>
                    <a:lnTo>
                      <a:pt x="9497" y="0"/>
                    </a:lnTo>
                    <a:lnTo>
                      <a:pt x="12103" y="0"/>
                    </a:lnTo>
                    <a:lnTo>
                      <a:pt x="12949" y="3317"/>
                    </a:lnTo>
                    <a:lnTo>
                      <a:pt x="12949" y="3317"/>
                    </a:lnTo>
                    <a:cubicBezTo>
                      <a:pt x="14391" y="3669"/>
                      <a:pt x="15705" y="4368"/>
                      <a:pt x="16757" y="5344"/>
                    </a:cubicBezTo>
                    <a:close/>
                  </a:path>
                </a:pathLst>
              </a:custGeom>
              <a:solidFill>
                <a:schemeClr val="accent4"/>
              </a:solidFill>
              <a:ln w="12700" cap="flat">
                <a:solidFill>
                  <a:srgbClr val="FFFFFF"/>
                </a:solidFill>
                <a:prstDash val="solid"/>
                <a:miter lim="800000"/>
              </a:ln>
              <a:effectLst/>
            </p:spPr>
            <p:txBody>
              <a:bodyPr wrap="square" lIns="45719" tIns="45719" rIns="45719" bIns="45719" numCol="1" anchor="ctr">
                <a:noAutofit/>
              </a:bodyPr>
              <a:lstStyle/>
              <a:p>
                <a:pPr algn="ctr" defTabSz="1689100">
                  <a:lnSpc>
                    <a:spcPct val="90000"/>
                  </a:lnSpc>
                  <a:spcBef>
                    <a:spcPts val="700"/>
                  </a:spcBef>
                  <a:defRPr sz="3800">
                    <a:solidFill>
                      <a:srgbClr val="FFFFFF"/>
                    </a:solidFill>
                    <a:latin typeface="微软雅黑"/>
                    <a:ea typeface="微软雅黑"/>
                    <a:cs typeface="微软雅黑"/>
                    <a:sym typeface="微软雅黑"/>
                  </a:defRPr>
                </a:pPr>
                <a:endParaRPr/>
              </a:p>
            </p:txBody>
          </p:sp>
          <p:sp>
            <p:nvSpPr>
              <p:cNvPr id="179" name="性能"/>
              <p:cNvSpPr txBox="1"/>
              <p:nvPr/>
            </p:nvSpPr>
            <p:spPr>
              <a:xfrm>
                <a:off x="595596" y="864328"/>
                <a:ext cx="1192107" cy="7696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8259" tIns="48259" rIns="48259" bIns="48259" numCol="1" anchor="ctr">
                <a:spAutoFit/>
              </a:bodyPr>
              <a:lstStyle>
                <a:lvl1pPr algn="ctr" defTabSz="1689100">
                  <a:lnSpc>
                    <a:spcPct val="90000"/>
                  </a:lnSpc>
                  <a:spcBef>
                    <a:spcPts val="1500"/>
                  </a:spcBef>
                  <a:defRPr sz="3800">
                    <a:solidFill>
                      <a:srgbClr val="FFFFFF"/>
                    </a:solidFill>
                    <a:latin typeface="微软雅黑"/>
                    <a:ea typeface="微软雅黑"/>
                    <a:cs typeface="微软雅黑"/>
                    <a:sym typeface="微软雅黑"/>
                  </a:defRPr>
                </a:lvl1pPr>
              </a:lstStyle>
              <a:p>
                <a:r>
                  <a:t>性能</a:t>
                </a:r>
              </a:p>
            </p:txBody>
          </p:sp>
        </p:grpSp>
        <p:sp>
          <p:nvSpPr>
            <p:cNvPr id="181" name="形状"/>
            <p:cNvSpPr/>
            <p:nvPr/>
          </p:nvSpPr>
          <p:spPr>
            <a:xfrm>
              <a:off x="3598847" y="2048571"/>
              <a:ext cx="1989397" cy="3085409"/>
            </a:xfrm>
            <a:custGeom>
              <a:avLst/>
              <a:gdLst/>
              <a:ahLst/>
              <a:cxnLst>
                <a:cxn ang="0">
                  <a:pos x="wd2" y="hd2"/>
                </a:cxn>
                <a:cxn ang="5400000">
                  <a:pos x="wd2" y="hd2"/>
                </a:cxn>
                <a:cxn ang="10800000">
                  <a:pos x="wd2" y="hd2"/>
                </a:cxn>
                <a:cxn ang="16200000">
                  <a:pos x="wd2" y="hd2"/>
                </a:cxn>
              </a:cxnLst>
              <a:rect l="0" t="0" r="r" b="b"/>
              <a:pathLst>
                <a:path w="21102" h="20924" extrusionOk="0">
                  <a:moveTo>
                    <a:pt x="0" y="78"/>
                  </a:moveTo>
                  <a:lnTo>
                    <a:pt x="0" y="78"/>
                  </a:lnTo>
                  <a:cubicBezTo>
                    <a:pt x="10409" y="-676"/>
                    <a:pt x="19803" y="4108"/>
                    <a:pt x="20982" y="10763"/>
                  </a:cubicBezTo>
                  <a:cubicBezTo>
                    <a:pt x="21600" y="14254"/>
                    <a:pt x="19820" y="17744"/>
                    <a:pt x="16103" y="20331"/>
                  </a:cubicBezTo>
                  <a:lnTo>
                    <a:pt x="16958" y="20924"/>
                  </a:lnTo>
                  <a:lnTo>
                    <a:pt x="14353" y="20595"/>
                  </a:lnTo>
                  <a:lnTo>
                    <a:pt x="13957" y="18844"/>
                  </a:lnTo>
                  <a:lnTo>
                    <a:pt x="14812" y="19437"/>
                  </a:lnTo>
                  <a:cubicBezTo>
                    <a:pt x="21126" y="14960"/>
                    <a:pt x="20568" y="8059"/>
                    <a:pt x="13567" y="4022"/>
                  </a:cubicBezTo>
                  <a:cubicBezTo>
                    <a:pt x="9935" y="1928"/>
                    <a:pt x="5073" y="931"/>
                    <a:pt x="213" y="1283"/>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sp>
          <p:nvSpPr>
            <p:cNvPr id="182" name="形状"/>
            <p:cNvSpPr/>
            <p:nvPr/>
          </p:nvSpPr>
          <p:spPr>
            <a:xfrm>
              <a:off x="0" y="1415150"/>
              <a:ext cx="956348" cy="1420216"/>
            </a:xfrm>
            <a:custGeom>
              <a:avLst/>
              <a:gdLst/>
              <a:ahLst/>
              <a:cxnLst>
                <a:cxn ang="0">
                  <a:pos x="wd2" y="hd2"/>
                </a:cxn>
                <a:cxn ang="5400000">
                  <a:pos x="wd2" y="hd2"/>
                </a:cxn>
                <a:cxn ang="10800000">
                  <a:pos x="wd2" y="hd2"/>
                </a:cxn>
                <a:cxn ang="16200000">
                  <a:pos x="wd2" y="hd2"/>
                </a:cxn>
              </a:cxnLst>
              <a:rect l="0" t="0" r="r" b="b"/>
              <a:pathLst>
                <a:path w="21600" h="21600" extrusionOk="0">
                  <a:moveTo>
                    <a:pt x="20041" y="0"/>
                  </a:moveTo>
                  <a:lnTo>
                    <a:pt x="21600" y="2509"/>
                  </a:lnTo>
                  <a:lnTo>
                    <a:pt x="21600" y="2509"/>
                  </a:lnTo>
                  <a:cubicBezTo>
                    <a:pt x="11798" y="5271"/>
                    <a:pt x="5742" y="11963"/>
                    <a:pt x="6593" y="19095"/>
                  </a:cubicBezTo>
                  <a:lnTo>
                    <a:pt x="9206" y="18710"/>
                  </a:lnTo>
                  <a:lnTo>
                    <a:pt x="5109" y="21600"/>
                  </a:lnTo>
                  <a:lnTo>
                    <a:pt x="0" y="20067"/>
                  </a:lnTo>
                  <a:lnTo>
                    <a:pt x="2616" y="19681"/>
                  </a:lnTo>
                  <a:lnTo>
                    <a:pt x="2616" y="19681"/>
                  </a:lnTo>
                  <a:cubicBezTo>
                    <a:pt x="1369" y="11255"/>
                    <a:pt x="8440" y="3268"/>
                    <a:pt x="20041" y="0"/>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a:p>
          </p:txBody>
        </p:sp>
        <p:sp>
          <p:nvSpPr>
            <p:cNvPr id="183" name="形状"/>
            <p:cNvSpPr/>
            <p:nvPr/>
          </p:nvSpPr>
          <p:spPr>
            <a:xfrm>
              <a:off x="1216195" y="196414"/>
              <a:ext cx="556410" cy="1131229"/>
            </a:xfrm>
            <a:custGeom>
              <a:avLst/>
              <a:gdLst/>
              <a:ahLst/>
              <a:cxnLst>
                <a:cxn ang="0">
                  <a:pos x="wd2" y="hd2"/>
                </a:cxn>
                <a:cxn ang="5400000">
                  <a:pos x="wd2" y="hd2"/>
                </a:cxn>
                <a:cxn ang="10800000">
                  <a:pos x="wd2" y="hd2"/>
                </a:cxn>
                <a:cxn ang="16200000">
                  <a:pos x="wd2" y="hd2"/>
                </a:cxn>
              </a:cxnLst>
              <a:rect l="0" t="0" r="r" b="b"/>
              <a:pathLst>
                <a:path w="20582" h="21600" extrusionOk="0">
                  <a:moveTo>
                    <a:pt x="183" y="21600"/>
                  </a:moveTo>
                  <a:lnTo>
                    <a:pt x="183" y="21600"/>
                  </a:lnTo>
                  <a:cubicBezTo>
                    <a:pt x="-1018" y="14315"/>
                    <a:pt x="3721" y="7101"/>
                    <a:pt x="13258" y="1696"/>
                  </a:cubicBezTo>
                  <a:lnTo>
                    <a:pt x="10348" y="0"/>
                  </a:lnTo>
                  <a:lnTo>
                    <a:pt x="19330" y="999"/>
                  </a:lnTo>
                  <a:lnTo>
                    <a:pt x="20582" y="5964"/>
                  </a:lnTo>
                  <a:lnTo>
                    <a:pt x="17674" y="4269"/>
                  </a:lnTo>
                  <a:lnTo>
                    <a:pt x="17674" y="4269"/>
                  </a:lnTo>
                  <a:cubicBezTo>
                    <a:pt x="9688" y="8944"/>
                    <a:pt x="5750" y="15100"/>
                    <a:pt x="6774" y="21311"/>
                  </a:cubicBezTo>
                  <a:close/>
                </a:path>
              </a:pathLst>
            </a:custGeom>
            <a:solidFill>
              <a:schemeClr val="accent4"/>
            </a:solidFill>
            <a:ln w="12700" cap="flat">
              <a:noFill/>
              <a:miter lim="400000"/>
            </a:ln>
            <a:effectLst/>
          </p:spPr>
          <p:txBody>
            <a:bodyPr wrap="square" lIns="45719" tIns="45719" rIns="45719" bIns="45719" numCol="1" anchor="t">
              <a:noAutofit/>
            </a:bodyPr>
            <a:lstStyle/>
            <a:p>
              <a:endParaRP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9"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770"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771"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772"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773" name="文本框 10"/>
          <p:cNvSpPr txBox="1"/>
          <p:nvPr/>
        </p:nvSpPr>
        <p:spPr>
          <a:xfrm>
            <a:off x="4774741" y="136869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a:t>
            </a:r>
          </a:p>
        </p:txBody>
      </p:sp>
      <p:sp>
        <p:nvSpPr>
          <p:cNvPr id="774" name="文本框 11"/>
          <p:cNvSpPr txBox="1"/>
          <p:nvPr/>
        </p:nvSpPr>
        <p:spPr>
          <a:xfrm>
            <a:off x="1666107" y="1830804"/>
            <a:ext cx="3867185" cy="4980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1600">
                <a:solidFill>
                  <a:srgbClr val="FFFFFF"/>
                </a:solidFill>
                <a:latin typeface="微软雅黑"/>
                <a:ea typeface="微软雅黑"/>
                <a:cs typeface="微软雅黑"/>
                <a:sym typeface="微软雅黑"/>
              </a:defRPr>
            </a:pPr>
            <a:r>
              <a:t>GPU纹理</a:t>
            </a:r>
          </a:p>
          <a:p>
            <a:pPr>
              <a:defRPr sz="1600">
                <a:solidFill>
                  <a:srgbClr val="FFFFFF"/>
                </a:solidFill>
                <a:latin typeface="微软雅黑"/>
                <a:ea typeface="微软雅黑"/>
                <a:cs typeface="微软雅黑"/>
                <a:sym typeface="微软雅黑"/>
              </a:defRPr>
            </a:pPr>
            <a:endParaRPr/>
          </a:p>
          <a:p>
            <a:pPr marL="285750" indent="-285750">
              <a:buSzPct val="100000"/>
              <a:buFont typeface="Arial"/>
              <a:buChar char="•"/>
              <a:defRPr sz="1600">
                <a:solidFill>
                  <a:srgbClr val="FFFFFF"/>
                </a:solidFill>
                <a:latin typeface="微软雅黑"/>
                <a:ea typeface="微软雅黑"/>
                <a:cs typeface="微软雅黑"/>
                <a:sym typeface="微软雅黑"/>
              </a:defRPr>
            </a:pPr>
            <a:r>
              <a:t>多种像素格式</a:t>
            </a:r>
          </a:p>
          <a:p>
            <a:pPr>
              <a:defRPr sz="1600">
                <a:solidFill>
                  <a:srgbClr val="FFFFFF"/>
                </a:solidFill>
                <a:latin typeface="微软雅黑"/>
                <a:ea typeface="微软雅黑"/>
                <a:cs typeface="微软雅黑"/>
                <a:sym typeface="微软雅黑"/>
              </a:defRPr>
            </a:pPr>
            <a:endParaRPr/>
          </a:p>
          <a:p>
            <a:pPr marL="742950" lvl="1" indent="-285750">
              <a:buSzPct val="100000"/>
              <a:buFont typeface="Arial"/>
              <a:buChar char="•"/>
              <a:defRPr sz="1600">
                <a:solidFill>
                  <a:srgbClr val="FFFFFF"/>
                </a:solidFill>
                <a:latin typeface="微软雅黑"/>
                <a:ea typeface="微软雅黑"/>
                <a:cs typeface="微软雅黑"/>
                <a:sym typeface="微软雅黑"/>
              </a:defRPr>
            </a:pPr>
            <a:r>
              <a:t>RGBA8888  内存占用100%</a:t>
            </a:r>
          </a:p>
          <a:p>
            <a:pPr marL="742950" lvl="1" indent="-285750">
              <a:buSzPct val="100000"/>
              <a:buFont typeface="Arial"/>
              <a:buChar char="•"/>
              <a:defRPr sz="1600">
                <a:solidFill>
                  <a:srgbClr val="FFFFFF"/>
                </a:solidFill>
                <a:latin typeface="微软雅黑"/>
                <a:ea typeface="微软雅黑"/>
                <a:cs typeface="微软雅黑"/>
                <a:sym typeface="微软雅黑"/>
              </a:defRPr>
            </a:pPr>
            <a:r>
              <a:t>RGBA4444  内存占用50%</a:t>
            </a:r>
          </a:p>
          <a:p>
            <a:pPr marL="742950" lvl="1" indent="-285750">
              <a:buSzPct val="100000"/>
              <a:buFont typeface="Arial"/>
              <a:buChar char="•"/>
              <a:defRPr sz="1600">
                <a:solidFill>
                  <a:srgbClr val="FFFFFF"/>
                </a:solidFill>
                <a:latin typeface="微软雅黑"/>
                <a:ea typeface="微软雅黑"/>
                <a:cs typeface="微软雅黑"/>
                <a:sym typeface="微软雅黑"/>
              </a:defRPr>
            </a:pPr>
            <a:r>
              <a:t>RGBA5551  内存占用50%</a:t>
            </a:r>
          </a:p>
          <a:p>
            <a:pPr marL="742950" lvl="1" indent="-285750">
              <a:buSzPct val="100000"/>
              <a:buFont typeface="Arial"/>
              <a:buChar char="•"/>
              <a:defRPr sz="1600">
                <a:solidFill>
                  <a:srgbClr val="FFFFFF"/>
                </a:solidFill>
                <a:latin typeface="微软雅黑"/>
                <a:ea typeface="微软雅黑"/>
                <a:cs typeface="微软雅黑"/>
                <a:sym typeface="微软雅黑"/>
              </a:defRPr>
            </a:pPr>
            <a:endParaRPr/>
          </a:p>
          <a:p>
            <a:pPr marL="742950" lvl="1" indent="-285750">
              <a:buSzPct val="100000"/>
              <a:buFont typeface="Arial"/>
              <a:buChar char="•"/>
              <a:defRPr sz="1600">
                <a:solidFill>
                  <a:srgbClr val="FFFFFF"/>
                </a:solidFill>
                <a:latin typeface="微软雅黑"/>
                <a:ea typeface="微软雅黑"/>
                <a:cs typeface="微软雅黑"/>
                <a:sym typeface="微软雅黑"/>
              </a:defRPr>
            </a:pPr>
            <a:r>
              <a:t>RGB888      内存占用100%</a:t>
            </a:r>
          </a:p>
          <a:p>
            <a:pPr marL="742950" lvl="1" indent="-285750">
              <a:buSzPct val="100000"/>
              <a:buFont typeface="Arial"/>
              <a:buChar char="•"/>
              <a:defRPr sz="1600">
                <a:solidFill>
                  <a:srgbClr val="FFFFFF"/>
                </a:solidFill>
                <a:latin typeface="微软雅黑"/>
                <a:ea typeface="微软雅黑"/>
                <a:cs typeface="微软雅黑"/>
                <a:sym typeface="微软雅黑"/>
              </a:defRPr>
            </a:pPr>
            <a:r>
              <a:t>RGB565      内存占用67%</a:t>
            </a:r>
          </a:p>
          <a:p>
            <a:pPr marL="742950" lvl="1" indent="-285750">
              <a:buSzPct val="100000"/>
              <a:buFont typeface="Arial"/>
              <a:buChar char="•"/>
              <a:defRPr sz="1600">
                <a:solidFill>
                  <a:srgbClr val="FFFFFF"/>
                </a:solidFill>
                <a:latin typeface="微软雅黑"/>
                <a:ea typeface="微软雅黑"/>
                <a:cs typeface="微软雅黑"/>
                <a:sym typeface="微软雅黑"/>
              </a:defRPr>
            </a:pPr>
            <a:endParaRPr/>
          </a:p>
          <a:p>
            <a:pPr marL="742950" lvl="1" indent="-285750">
              <a:buSzPct val="100000"/>
              <a:buFont typeface="Arial"/>
              <a:buChar char="•"/>
              <a:defRPr sz="1600">
                <a:solidFill>
                  <a:srgbClr val="FFFFFF"/>
                </a:solidFill>
                <a:latin typeface="微软雅黑"/>
                <a:ea typeface="微软雅黑"/>
                <a:cs typeface="微软雅黑"/>
                <a:sym typeface="微软雅黑"/>
              </a:defRPr>
            </a:pPr>
            <a:r>
              <a:t>A8              内存占用25%</a:t>
            </a:r>
          </a:p>
          <a:p>
            <a:pPr marL="742950" lvl="1" indent="-285750">
              <a:buSzPct val="100000"/>
              <a:buFont typeface="Arial"/>
              <a:buChar char="•"/>
              <a:defRPr sz="1600">
                <a:solidFill>
                  <a:srgbClr val="FFFFFF"/>
                </a:solidFill>
                <a:latin typeface="微软雅黑"/>
                <a:ea typeface="微软雅黑"/>
                <a:cs typeface="微软雅黑"/>
                <a:sym typeface="微软雅黑"/>
              </a:defRPr>
            </a:pPr>
            <a:endParaRPr/>
          </a:p>
          <a:p>
            <a:pPr marL="742950" lvl="1" indent="-285750">
              <a:buSzPct val="100000"/>
              <a:buFont typeface="Arial"/>
              <a:buChar char="•"/>
              <a:defRPr sz="1600">
                <a:solidFill>
                  <a:srgbClr val="FFFFFF"/>
                </a:solidFill>
                <a:latin typeface="微软雅黑"/>
                <a:ea typeface="微软雅黑"/>
                <a:cs typeface="微软雅黑"/>
                <a:sym typeface="微软雅黑"/>
              </a:defRPr>
            </a:pPr>
            <a:r>
              <a:t>ETC1</a:t>
            </a:r>
          </a:p>
          <a:p>
            <a:pPr marL="742950" lvl="1" indent="-285750">
              <a:buSzPct val="100000"/>
              <a:buFont typeface="Arial"/>
              <a:buChar char="•"/>
              <a:defRPr sz="1600">
                <a:solidFill>
                  <a:srgbClr val="FFFFFF"/>
                </a:solidFill>
                <a:latin typeface="微软雅黑"/>
                <a:ea typeface="微软雅黑"/>
                <a:cs typeface="微软雅黑"/>
                <a:sym typeface="微软雅黑"/>
              </a:defRPr>
            </a:pPr>
            <a:endParaRPr/>
          </a:p>
          <a:p>
            <a:pPr marL="742950" lvl="1" indent="-285750">
              <a:buSzPct val="100000"/>
              <a:buFont typeface="Arial"/>
              <a:buChar char="•"/>
              <a:defRPr sz="1600">
                <a:solidFill>
                  <a:srgbClr val="FFFFFF"/>
                </a:solidFill>
                <a:latin typeface="微软雅黑"/>
                <a:ea typeface="微软雅黑"/>
                <a:cs typeface="微软雅黑"/>
                <a:sym typeface="微软雅黑"/>
              </a:defRPr>
            </a:pPr>
            <a:r>
              <a:t>DXT</a:t>
            </a:r>
          </a:p>
          <a:p>
            <a:pPr lvl="1">
              <a:defRPr sz="1600">
                <a:solidFill>
                  <a:srgbClr val="FFFFFF"/>
                </a:solidFill>
                <a:latin typeface="微软雅黑"/>
                <a:ea typeface="微软雅黑"/>
                <a:cs typeface="微软雅黑"/>
                <a:sym typeface="微软雅黑"/>
              </a:defRPr>
            </a:pPr>
            <a:endParaRPr/>
          </a:p>
          <a:p>
            <a:pPr marL="742950" lvl="1" indent="-285750">
              <a:buSzPct val="100000"/>
              <a:buFont typeface="Arial"/>
              <a:buChar char="•"/>
              <a:defRPr sz="1600">
                <a:solidFill>
                  <a:srgbClr val="FFFFFF"/>
                </a:solidFill>
                <a:latin typeface="微软雅黑"/>
                <a:ea typeface="微软雅黑"/>
                <a:cs typeface="微软雅黑"/>
                <a:sym typeface="微软雅黑"/>
              </a:defRPr>
            </a:pPr>
            <a:endParaRPr/>
          </a:p>
        </p:txBody>
      </p:sp>
      <p:sp>
        <p:nvSpPr>
          <p:cNvPr id="775" name="文本框 12"/>
          <p:cNvSpPr txBox="1"/>
          <p:nvPr/>
        </p:nvSpPr>
        <p:spPr>
          <a:xfrm>
            <a:off x="5745736" y="1830360"/>
            <a:ext cx="3867185" cy="486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a:solidFill>
                  <a:srgbClr val="FFFFFF"/>
                </a:solidFill>
                <a:latin typeface="微软雅黑"/>
                <a:ea typeface="微软雅黑"/>
                <a:cs typeface="微软雅黑"/>
                <a:sym typeface="微软雅黑"/>
              </a:defRPr>
            </a:pPr>
            <a:endParaRPr/>
          </a:p>
          <a:p>
            <a:pPr marL="285750" indent="-285750">
              <a:buSzPct val="100000"/>
              <a:buFont typeface="Arial"/>
              <a:buChar char="•"/>
              <a:defRPr>
                <a:solidFill>
                  <a:srgbClr val="FFFFFF"/>
                </a:solidFill>
                <a:latin typeface="微软雅黑"/>
                <a:ea typeface="微软雅黑"/>
                <a:cs typeface="微软雅黑"/>
                <a:sym typeface="微软雅黑"/>
              </a:defRPr>
            </a:pPr>
            <a:r>
              <a:t>PVRTCI 4 </a:t>
            </a:r>
          </a:p>
          <a:p>
            <a:pPr lvl="1">
              <a:defRPr>
                <a:solidFill>
                  <a:srgbClr val="FFFFFF"/>
                </a:solidFill>
                <a:latin typeface="微软雅黑"/>
                <a:ea typeface="微软雅黑"/>
                <a:cs typeface="微软雅黑"/>
                <a:sym typeface="微软雅黑"/>
              </a:defRPr>
            </a:pPr>
            <a:r>
              <a:t>iOS设备100%覆盖</a:t>
            </a:r>
          </a:p>
          <a:p>
            <a:pPr lvl="1">
              <a:defRPr>
                <a:solidFill>
                  <a:srgbClr val="FFFFFF"/>
                </a:solidFill>
                <a:latin typeface="微软雅黑"/>
                <a:ea typeface="微软雅黑"/>
                <a:cs typeface="微软雅黑"/>
                <a:sym typeface="微软雅黑"/>
              </a:defRPr>
            </a:pPr>
            <a:r>
              <a:t>支持透明通道</a:t>
            </a:r>
          </a:p>
          <a:p>
            <a:pPr lvl="1">
              <a:defRPr>
                <a:solidFill>
                  <a:srgbClr val="FFFFFF"/>
                </a:solidFill>
                <a:latin typeface="微软雅黑"/>
                <a:ea typeface="微软雅黑"/>
                <a:cs typeface="微软雅黑"/>
                <a:sym typeface="微软雅黑"/>
              </a:defRPr>
            </a:pPr>
            <a:r>
              <a:t>高压缩比 12.5% </a:t>
            </a:r>
          </a:p>
          <a:p>
            <a:pPr lvl="1">
              <a:defRPr>
                <a:solidFill>
                  <a:srgbClr val="FFFFFF"/>
                </a:solidFill>
                <a:latin typeface="微软雅黑"/>
                <a:ea typeface="微软雅黑"/>
                <a:cs typeface="微软雅黑"/>
                <a:sym typeface="微软雅黑"/>
              </a:defRPr>
            </a:pPr>
            <a:r>
              <a:t>超高加载速度</a:t>
            </a:r>
          </a:p>
          <a:p>
            <a:pPr lvl="1">
              <a:defRPr>
                <a:solidFill>
                  <a:srgbClr val="FFFFFF"/>
                </a:solidFill>
                <a:latin typeface="微软雅黑"/>
                <a:ea typeface="微软雅黑"/>
                <a:cs typeface="微软雅黑"/>
                <a:sym typeface="微软雅黑"/>
              </a:defRPr>
            </a:pPr>
            <a:r>
              <a:t>效果稍差</a:t>
            </a:r>
          </a:p>
          <a:p>
            <a:pPr marL="285750" indent="-285750">
              <a:buSzPct val="100000"/>
              <a:buFont typeface="Arial"/>
              <a:buChar char="•"/>
              <a:defRPr>
                <a:solidFill>
                  <a:srgbClr val="FFFFFF"/>
                </a:solidFill>
                <a:latin typeface="微软雅黑"/>
                <a:ea typeface="微软雅黑"/>
                <a:cs typeface="微软雅黑"/>
                <a:sym typeface="微软雅黑"/>
              </a:defRPr>
            </a:pPr>
            <a:endParaRPr/>
          </a:p>
          <a:p>
            <a:pPr marL="285750" indent="-285750">
              <a:buSzPct val="100000"/>
              <a:buFont typeface="Arial"/>
              <a:buChar char="•"/>
              <a:defRPr>
                <a:solidFill>
                  <a:srgbClr val="FFFFFF"/>
                </a:solidFill>
                <a:latin typeface="微软雅黑"/>
                <a:ea typeface="微软雅黑"/>
                <a:cs typeface="微软雅黑"/>
                <a:sym typeface="微软雅黑"/>
              </a:defRPr>
            </a:pPr>
            <a:r>
              <a:t>PVRTCI 2</a:t>
            </a:r>
          </a:p>
          <a:p>
            <a:pPr lvl="1">
              <a:defRPr>
                <a:solidFill>
                  <a:srgbClr val="FFFFFF"/>
                </a:solidFill>
                <a:latin typeface="微软雅黑"/>
                <a:ea typeface="微软雅黑"/>
                <a:cs typeface="微软雅黑"/>
                <a:sym typeface="微软雅黑"/>
              </a:defRPr>
            </a:pPr>
            <a:r>
              <a:t>质量极差</a:t>
            </a:r>
          </a:p>
          <a:p>
            <a:pPr>
              <a:defRPr>
                <a:solidFill>
                  <a:srgbClr val="FFFFFF"/>
                </a:solidFill>
                <a:latin typeface="微软雅黑"/>
                <a:ea typeface="微软雅黑"/>
                <a:cs typeface="微软雅黑"/>
                <a:sym typeface="微软雅黑"/>
              </a:defRPr>
            </a:pPr>
            <a:r>
              <a:t>       </a:t>
            </a:r>
          </a:p>
          <a:p>
            <a:pPr marL="285750" indent="-285750">
              <a:buSzPct val="100000"/>
              <a:buFont typeface="Arial"/>
              <a:buChar char="•"/>
              <a:defRPr>
                <a:solidFill>
                  <a:srgbClr val="FFFFFF"/>
                </a:solidFill>
                <a:latin typeface="微软雅黑"/>
                <a:ea typeface="微软雅黑"/>
                <a:cs typeface="微软雅黑"/>
                <a:sym typeface="微软雅黑"/>
              </a:defRPr>
            </a:pPr>
            <a:r>
              <a:t>PVRTCII 4   内存占用12.5%</a:t>
            </a:r>
          </a:p>
          <a:p>
            <a:pPr lvl="1">
              <a:defRPr>
                <a:solidFill>
                  <a:srgbClr val="FFFFFF"/>
                </a:solidFill>
                <a:latin typeface="微软雅黑"/>
                <a:ea typeface="微软雅黑"/>
                <a:cs typeface="微软雅黑"/>
                <a:sym typeface="微软雅黑"/>
              </a:defRPr>
            </a:pPr>
            <a:r>
              <a:t>几乎没有设备支持</a:t>
            </a:r>
          </a:p>
          <a:p>
            <a:pPr marL="742950" lvl="1" indent="-285750">
              <a:buSzPct val="100000"/>
              <a:buFont typeface="Arial"/>
              <a:buChar char="•"/>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endParaRPr/>
          </a:p>
        </p:txBody>
      </p:sp>
      <p:graphicFrame>
        <p:nvGraphicFramePr>
          <p:cNvPr id="776" name="表格 4"/>
          <p:cNvGraphicFramePr/>
          <p:nvPr/>
        </p:nvGraphicFramePr>
        <p:xfrm>
          <a:off x="8627467" y="5469380"/>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graphicFrame>
        <p:nvGraphicFramePr>
          <p:cNvPr id="777" name="表格 13"/>
          <p:cNvGraphicFramePr/>
          <p:nvPr/>
        </p:nvGraphicFramePr>
        <p:xfrm>
          <a:off x="10397652" y="5469380"/>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6</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778" name="文本框 14"/>
          <p:cNvSpPr txBox="1"/>
          <p:nvPr/>
        </p:nvSpPr>
        <p:spPr>
          <a:xfrm>
            <a:off x="8185084" y="5047579"/>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PVR8888</a:t>
            </a:r>
          </a:p>
        </p:txBody>
      </p:sp>
      <p:sp>
        <p:nvSpPr>
          <p:cNvPr id="779" name="文本框 17"/>
          <p:cNvSpPr txBox="1"/>
          <p:nvPr/>
        </p:nvSpPr>
        <p:spPr>
          <a:xfrm>
            <a:off x="9946240" y="5047579"/>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PVRTC4</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1"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782"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783"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784"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785" name="文本框 7"/>
          <p:cNvSpPr txBox="1"/>
          <p:nvPr/>
        </p:nvSpPr>
        <p:spPr>
          <a:xfrm>
            <a:off x="4856803" y="130977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PVRTC4</a:t>
            </a:r>
          </a:p>
        </p:txBody>
      </p:sp>
      <p:pic>
        <p:nvPicPr>
          <p:cNvPr id="786" name="图片 2" descr="图片 2"/>
          <p:cNvPicPr>
            <a:picLocks noChangeAspect="1"/>
          </p:cNvPicPr>
          <p:nvPr/>
        </p:nvPicPr>
        <p:blipFill>
          <a:blip r:embed="rId5">
            <a:extLst/>
          </a:blip>
          <a:stretch>
            <a:fillRect/>
          </a:stretch>
        </p:blipFill>
        <p:spPr>
          <a:xfrm>
            <a:off x="2299979" y="1771438"/>
            <a:ext cx="7592037" cy="4898514"/>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0"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791"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792"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793"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794" name="文本框 7"/>
          <p:cNvSpPr txBox="1"/>
          <p:nvPr/>
        </p:nvSpPr>
        <p:spPr>
          <a:xfrm>
            <a:off x="4856803" y="130977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PVRTC4</a:t>
            </a:r>
          </a:p>
        </p:txBody>
      </p:sp>
      <p:sp>
        <p:nvSpPr>
          <p:cNvPr id="795" name="文本框 8"/>
          <p:cNvSpPr txBox="1"/>
          <p:nvPr/>
        </p:nvSpPr>
        <p:spPr>
          <a:xfrm>
            <a:off x="1336431" y="3254718"/>
            <a:ext cx="3075550" cy="8280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RGBA8888 x  4x4 512bits</a:t>
            </a:r>
          </a:p>
        </p:txBody>
      </p:sp>
      <p:sp>
        <p:nvSpPr>
          <p:cNvPr id="796" name="文本框 9"/>
          <p:cNvSpPr txBox="1"/>
          <p:nvPr/>
        </p:nvSpPr>
        <p:spPr>
          <a:xfrm>
            <a:off x="5972940" y="2931553"/>
            <a:ext cx="4248154" cy="171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solidFill>
                  <a:srgbClr val="FFFFFF"/>
                </a:solidFill>
                <a:latin typeface="微软雅黑"/>
                <a:ea typeface="微软雅黑"/>
                <a:cs typeface="微软雅黑"/>
                <a:sym typeface="微软雅黑"/>
              </a:defRPr>
            </a:pPr>
            <a:r>
              <a:t>透明否                   1bit</a:t>
            </a:r>
          </a:p>
          <a:p>
            <a:pPr>
              <a:defRPr sz="2400" b="1">
                <a:solidFill>
                  <a:srgbClr val="FFFFFF"/>
                </a:solidFill>
                <a:latin typeface="微软雅黑"/>
                <a:ea typeface="微软雅黑"/>
                <a:cs typeface="微软雅黑"/>
                <a:sym typeface="微软雅黑"/>
              </a:defRPr>
            </a:pPr>
            <a:r>
              <a:t>调制因子 x 16       32bits</a:t>
            </a:r>
          </a:p>
          <a:p>
            <a:pPr>
              <a:defRPr sz="2400" b="1">
                <a:solidFill>
                  <a:srgbClr val="FFFFFF"/>
                </a:solidFill>
                <a:latin typeface="微软雅黑"/>
                <a:ea typeface="微软雅黑"/>
                <a:cs typeface="微软雅黑"/>
                <a:sym typeface="微软雅黑"/>
              </a:defRPr>
            </a:pPr>
            <a:r>
              <a:t>颜色                      31bits</a:t>
            </a:r>
          </a:p>
          <a:p>
            <a:pPr>
              <a:defRPr sz="2400" b="1">
                <a:solidFill>
                  <a:srgbClr val="FFFFFF"/>
                </a:solidFill>
                <a:latin typeface="微软雅黑"/>
                <a:ea typeface="微软雅黑"/>
                <a:cs typeface="微软雅黑"/>
                <a:sym typeface="微软雅黑"/>
              </a:defRPr>
            </a:pPr>
            <a:r>
              <a:t>                             64bits</a:t>
            </a:r>
          </a:p>
        </p:txBody>
      </p:sp>
      <p:sp>
        <p:nvSpPr>
          <p:cNvPr id="797" name="文本框 10"/>
          <p:cNvSpPr txBox="1"/>
          <p:nvPr/>
        </p:nvSpPr>
        <p:spPr>
          <a:xfrm>
            <a:off x="9137747" y="5794247"/>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00B0F0"/>
                </a:solidFill>
                <a:latin typeface="微软雅黑"/>
                <a:ea typeface="微软雅黑"/>
                <a:cs typeface="微软雅黑"/>
                <a:sym typeface="微软雅黑"/>
              </a:defRPr>
            </a:lvl1pPr>
          </a:lstStyle>
          <a:p>
            <a:r>
              <a:t>12.5%</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1"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802"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803"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804"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805" name="文本框 7"/>
          <p:cNvSpPr txBox="1"/>
          <p:nvPr/>
        </p:nvSpPr>
        <p:spPr>
          <a:xfrm>
            <a:off x="4856803" y="130977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PVRTC4</a:t>
            </a:r>
          </a:p>
        </p:txBody>
      </p:sp>
      <p:pic>
        <p:nvPicPr>
          <p:cNvPr id="806" name="图片 1" descr="图片 1"/>
          <p:cNvPicPr>
            <a:picLocks noChangeAspect="1"/>
          </p:cNvPicPr>
          <p:nvPr/>
        </p:nvPicPr>
        <p:blipFill>
          <a:blip r:embed="rId4">
            <a:extLst/>
          </a:blip>
          <a:stretch>
            <a:fillRect/>
          </a:stretch>
        </p:blipFill>
        <p:spPr>
          <a:xfrm>
            <a:off x="2569349" y="1830360"/>
            <a:ext cx="7409525" cy="3457144"/>
          </a:xfrm>
          <a:prstGeom prst="rect">
            <a:avLst/>
          </a:prstGeom>
          <a:ln w="12700">
            <a:miter lim="400000"/>
          </a:ln>
        </p:spPr>
      </p:pic>
      <p:sp>
        <p:nvSpPr>
          <p:cNvPr id="807" name="矩形 10"/>
          <p:cNvSpPr txBox="1"/>
          <p:nvPr/>
        </p:nvSpPr>
        <p:spPr>
          <a:xfrm>
            <a:off x="3030421" y="5577749"/>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8   </a:t>
            </a:r>
            <a:r>
              <a:rPr>
                <a:solidFill>
                  <a:srgbClr val="00CC00"/>
                </a:solidFill>
              </a:rPr>
              <a:t>8  </a:t>
            </a:r>
            <a:r>
              <a:rPr>
                <a:solidFill>
                  <a:srgbClr val="00B0F0"/>
                </a:solidFill>
              </a:rPr>
              <a:t>7  </a:t>
            </a:r>
            <a:r>
              <a:rPr>
                <a:solidFill>
                  <a:srgbClr val="FFFFFF"/>
                </a:solidFill>
              </a:rPr>
              <a:t>6</a:t>
            </a:r>
          </a:p>
        </p:txBody>
      </p:sp>
      <p:sp>
        <p:nvSpPr>
          <p:cNvPr id="808" name="矩形 11"/>
          <p:cNvSpPr txBox="1"/>
          <p:nvPr/>
        </p:nvSpPr>
        <p:spPr>
          <a:xfrm>
            <a:off x="7501452" y="5596237"/>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10 </a:t>
            </a:r>
            <a:r>
              <a:rPr>
                <a:solidFill>
                  <a:srgbClr val="00CC00"/>
                </a:solidFill>
              </a:rPr>
              <a:t>10  </a:t>
            </a:r>
            <a:r>
              <a:rPr>
                <a:solidFill>
                  <a:srgbClr val="00B0F0"/>
                </a:solidFill>
              </a:rPr>
              <a:t>9  </a:t>
            </a:r>
            <a:r>
              <a:rPr>
                <a:solidFill>
                  <a:srgbClr val="FFFFFF"/>
                </a:solidFill>
              </a:rPr>
              <a:t>0</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0"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811"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812"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813"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814" name="文本框 10"/>
          <p:cNvSpPr txBox="1"/>
          <p:nvPr/>
        </p:nvSpPr>
        <p:spPr>
          <a:xfrm>
            <a:off x="587878" y="5026368"/>
            <a:ext cx="2478391" cy="82804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RGB888 x  4x4 384bits</a:t>
            </a:r>
          </a:p>
        </p:txBody>
      </p:sp>
      <p:pic>
        <p:nvPicPr>
          <p:cNvPr id="815" name="图片 19" descr="图片 19"/>
          <p:cNvPicPr>
            <a:picLocks noChangeAspect="1"/>
          </p:cNvPicPr>
          <p:nvPr/>
        </p:nvPicPr>
        <p:blipFill>
          <a:blip r:embed="rId5">
            <a:extLst/>
          </a:blip>
          <a:stretch>
            <a:fillRect/>
          </a:stretch>
        </p:blipFill>
        <p:spPr>
          <a:xfrm>
            <a:off x="299356" y="1771438"/>
            <a:ext cx="5796642" cy="2318658"/>
          </a:xfrm>
          <a:prstGeom prst="rect">
            <a:avLst/>
          </a:prstGeom>
          <a:ln w="12700">
            <a:miter lim="400000"/>
          </a:ln>
        </p:spPr>
      </p:pic>
      <p:sp>
        <p:nvSpPr>
          <p:cNvPr id="816" name="文本框 7"/>
          <p:cNvSpPr txBox="1"/>
          <p:nvPr/>
        </p:nvSpPr>
        <p:spPr>
          <a:xfrm>
            <a:off x="4856803" y="130977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ETC1</a:t>
            </a:r>
          </a:p>
        </p:txBody>
      </p:sp>
      <p:sp>
        <p:nvSpPr>
          <p:cNvPr id="817" name="文本框 9"/>
          <p:cNvSpPr txBox="1"/>
          <p:nvPr/>
        </p:nvSpPr>
        <p:spPr>
          <a:xfrm>
            <a:off x="4130037" y="4437831"/>
            <a:ext cx="4248154" cy="2504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solidFill>
                  <a:srgbClr val="FFFFFF"/>
                </a:solidFill>
                <a:latin typeface="微软雅黑"/>
                <a:ea typeface="微软雅黑"/>
                <a:cs typeface="微软雅黑"/>
                <a:sym typeface="微软雅黑"/>
              </a:defRPr>
            </a:pPr>
            <a:r>
              <a:t>RGB444 x  2        24bits</a:t>
            </a:r>
          </a:p>
          <a:p>
            <a:pPr>
              <a:defRPr sz="2400" b="1">
                <a:solidFill>
                  <a:srgbClr val="FFFFFF"/>
                </a:solidFill>
                <a:latin typeface="微软雅黑"/>
                <a:ea typeface="微软雅黑"/>
                <a:cs typeface="微软雅黑"/>
                <a:sym typeface="微软雅黑"/>
              </a:defRPr>
            </a:pPr>
            <a:r>
              <a:t>标记位                  1bit</a:t>
            </a:r>
          </a:p>
          <a:p>
            <a:pPr>
              <a:defRPr sz="2400" b="1">
                <a:solidFill>
                  <a:srgbClr val="FFFFFF"/>
                </a:solidFill>
                <a:latin typeface="微软雅黑"/>
                <a:ea typeface="微软雅黑"/>
                <a:cs typeface="微软雅黑"/>
                <a:sym typeface="微软雅黑"/>
              </a:defRPr>
            </a:pPr>
            <a:r>
              <a:t>横向还是竖向        1bit</a:t>
            </a:r>
          </a:p>
          <a:p>
            <a:pPr>
              <a:defRPr sz="2400" b="1">
                <a:solidFill>
                  <a:srgbClr val="FFFFFF"/>
                </a:solidFill>
                <a:latin typeface="微软雅黑"/>
                <a:ea typeface="微软雅黑"/>
                <a:cs typeface="微软雅黑"/>
                <a:sym typeface="微软雅黑"/>
              </a:defRPr>
            </a:pPr>
            <a:r>
              <a:t>列号 x 2                6bits</a:t>
            </a:r>
          </a:p>
          <a:p>
            <a:pPr>
              <a:defRPr sz="2400" b="1">
                <a:solidFill>
                  <a:srgbClr val="FFFFFF"/>
                </a:solidFill>
                <a:latin typeface="微软雅黑"/>
                <a:ea typeface="微软雅黑"/>
                <a:cs typeface="微软雅黑"/>
                <a:sym typeface="微软雅黑"/>
              </a:defRPr>
            </a:pPr>
            <a:r>
              <a:t>像素行号 x 16       32bits</a:t>
            </a:r>
          </a:p>
          <a:p>
            <a:pPr>
              <a:defRPr sz="2400" b="1">
                <a:solidFill>
                  <a:srgbClr val="FFFFFF"/>
                </a:solidFill>
                <a:latin typeface="微软雅黑"/>
                <a:ea typeface="微软雅黑"/>
                <a:cs typeface="微软雅黑"/>
                <a:sym typeface="微软雅黑"/>
              </a:defRPr>
            </a:pPr>
            <a:r>
              <a:t>                             64bits</a:t>
            </a:r>
          </a:p>
        </p:txBody>
      </p:sp>
      <p:graphicFrame>
        <p:nvGraphicFramePr>
          <p:cNvPr id="818" name="表格 1"/>
          <p:cNvGraphicFramePr/>
          <p:nvPr/>
        </p:nvGraphicFramePr>
        <p:xfrm>
          <a:off x="6900864" y="2225051"/>
          <a:ext cx="4506281" cy="1"/>
        </p:xfrm>
        <a:graphic>
          <a:graphicData uri="http://schemas.openxmlformats.org/drawingml/2006/table">
            <a:tbl>
              <a:tblPr>
                <a:tableStyleId>{4C3C2611-4C71-4FC5-86AE-919BDF0F9419}</a:tableStyleId>
              </a:tblPr>
              <a:tblGrid>
                <a:gridCol w="563285">
                  <a:extLst>
                    <a:ext uri="{9D8B030D-6E8A-4147-A177-3AD203B41FA5}">
                      <a16:colId xmlns:a16="http://schemas.microsoft.com/office/drawing/2014/main" val="20000"/>
                    </a:ext>
                  </a:extLst>
                </a:gridCol>
                <a:gridCol w="563285">
                  <a:extLst>
                    <a:ext uri="{9D8B030D-6E8A-4147-A177-3AD203B41FA5}">
                      <a16:colId xmlns:a16="http://schemas.microsoft.com/office/drawing/2014/main" val="20001"/>
                    </a:ext>
                  </a:extLst>
                </a:gridCol>
                <a:gridCol w="563285">
                  <a:extLst>
                    <a:ext uri="{9D8B030D-6E8A-4147-A177-3AD203B41FA5}">
                      <a16:colId xmlns:a16="http://schemas.microsoft.com/office/drawing/2014/main" val="20002"/>
                    </a:ext>
                  </a:extLst>
                </a:gridCol>
                <a:gridCol w="563285">
                  <a:extLst>
                    <a:ext uri="{9D8B030D-6E8A-4147-A177-3AD203B41FA5}">
                      <a16:colId xmlns:a16="http://schemas.microsoft.com/office/drawing/2014/main" val="20003"/>
                    </a:ext>
                  </a:extLst>
                </a:gridCol>
                <a:gridCol w="563285">
                  <a:extLst>
                    <a:ext uri="{9D8B030D-6E8A-4147-A177-3AD203B41FA5}">
                      <a16:colId xmlns:a16="http://schemas.microsoft.com/office/drawing/2014/main" val="20004"/>
                    </a:ext>
                  </a:extLst>
                </a:gridCol>
                <a:gridCol w="563285">
                  <a:extLst>
                    <a:ext uri="{9D8B030D-6E8A-4147-A177-3AD203B41FA5}">
                      <a16:colId xmlns:a16="http://schemas.microsoft.com/office/drawing/2014/main" val="20005"/>
                    </a:ext>
                  </a:extLst>
                </a:gridCol>
                <a:gridCol w="563285">
                  <a:extLst>
                    <a:ext uri="{9D8B030D-6E8A-4147-A177-3AD203B41FA5}">
                      <a16:colId xmlns:a16="http://schemas.microsoft.com/office/drawing/2014/main" val="20006"/>
                    </a:ext>
                  </a:extLst>
                </a:gridCol>
                <a:gridCol w="563285">
                  <a:extLst>
                    <a:ext uri="{9D8B030D-6E8A-4147-A177-3AD203B41FA5}">
                      <a16:colId xmlns:a16="http://schemas.microsoft.com/office/drawing/2014/main" val="20007"/>
                    </a:ext>
                  </a:extLst>
                </a:gridCol>
              </a:tblGrid>
              <a:tr h="0">
                <a:tc>
                  <a:txBody>
                    <a:bodyPr/>
                    <a:lstStyle/>
                    <a:p>
                      <a:pPr algn="l">
                        <a:defRPr sz="1800"/>
                      </a:pPr>
                      <a:r>
                        <a:rPr>
                          <a:solidFill>
                            <a:srgbClr val="FFFFFF"/>
                          </a:solidFill>
                        </a:rPr>
                        <a:t>0</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2</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3</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4</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5</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6</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7</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extLst>
                  <a:ext uri="{0D108BD9-81ED-4DB2-BD59-A6C34878D82A}">
                    <a16:rowId xmlns:a16="http://schemas.microsoft.com/office/drawing/2014/main" val="10000"/>
                  </a:ext>
                </a:extLst>
              </a:tr>
              <a:tr h="0">
                <a:tc>
                  <a:txBody>
                    <a:bodyPr/>
                    <a:lstStyle/>
                    <a:p>
                      <a:pPr algn="l">
                        <a:defRPr sz="1800"/>
                      </a:pPr>
                      <a:r>
                        <a:rPr>
                          <a:solidFill>
                            <a:srgbClr val="FFFFFF"/>
                          </a:solidFill>
                        </a:rPr>
                        <a:t>-8</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-17</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-29</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-42</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-60</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-80</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-106</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-183</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extLst>
                  <a:ext uri="{0D108BD9-81ED-4DB2-BD59-A6C34878D82A}">
                    <a16:rowId xmlns:a16="http://schemas.microsoft.com/office/drawing/2014/main" val="10001"/>
                  </a:ext>
                </a:extLst>
              </a:tr>
              <a:tr h="0">
                <a:tc>
                  <a:txBody>
                    <a:bodyPr/>
                    <a:lstStyle/>
                    <a:p>
                      <a:pPr algn="l">
                        <a:defRPr sz="1800"/>
                      </a:pPr>
                      <a:r>
                        <a:rPr>
                          <a:solidFill>
                            <a:srgbClr val="FFFFFF"/>
                          </a:solidFill>
                        </a:rPr>
                        <a:t>-2</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-5</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-9</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-13</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-18</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-24</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-33</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-47</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extLst>
                  <a:ext uri="{0D108BD9-81ED-4DB2-BD59-A6C34878D82A}">
                    <a16:rowId xmlns:a16="http://schemas.microsoft.com/office/drawing/2014/main" val="10002"/>
                  </a:ext>
                </a:extLst>
              </a:tr>
              <a:tr h="0">
                <a:tc>
                  <a:txBody>
                    <a:bodyPr/>
                    <a:lstStyle/>
                    <a:p>
                      <a:pPr algn="l">
                        <a:defRPr sz="1800"/>
                      </a:pPr>
                      <a:r>
                        <a:rPr>
                          <a:solidFill>
                            <a:srgbClr val="FFFFFF"/>
                          </a:solidFill>
                        </a:rPr>
                        <a:t>2</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5</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9</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13</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18</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24</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33</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47</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extLst>
                  <a:ext uri="{0D108BD9-81ED-4DB2-BD59-A6C34878D82A}">
                    <a16:rowId xmlns:a16="http://schemas.microsoft.com/office/drawing/2014/main" val="10003"/>
                  </a:ext>
                </a:extLst>
              </a:tr>
              <a:tr h="0">
                <a:tc>
                  <a:txBody>
                    <a:bodyPr/>
                    <a:lstStyle/>
                    <a:p>
                      <a:pPr algn="l">
                        <a:defRPr sz="1800"/>
                      </a:pPr>
                      <a:r>
                        <a:rPr>
                          <a:solidFill>
                            <a:srgbClr val="FFFFFF"/>
                          </a:solidFill>
                        </a:rPr>
                        <a:t>8</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17</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29</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42</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60</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80</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a:solidFill>
                            <a:srgbClr val="FFFFFF"/>
                          </a:solidFill>
                        </a:rPr>
                        <a:t>106</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tc>
                  <a:txBody>
                    <a:bodyPr/>
                    <a:lstStyle/>
                    <a:p>
                      <a:pPr algn="l">
                        <a:defRPr sz="1800"/>
                      </a:pPr>
                      <a:r>
                        <a:rPr dirty="0">
                          <a:solidFill>
                            <a:srgbClr val="FFFFFF"/>
                          </a:solidFill>
                        </a:rPr>
                        <a:t>183</a:t>
                      </a:r>
                    </a:p>
                  </a:txBody>
                  <a:tcPr marL="19050" marR="19050" marT="19050" marB="19050" anchor="ctr" horzOverflow="overflow">
                    <a:lnL>
                      <a:solidFill>
                        <a:srgbClr val="FFFFFF"/>
                      </a:solidFill>
                    </a:lnL>
                    <a:lnR>
                      <a:solidFill>
                        <a:srgbClr val="FFFFFF"/>
                      </a:solidFill>
                    </a:lnR>
                    <a:lnT>
                      <a:solidFill>
                        <a:srgbClr val="FFFFFF"/>
                      </a:solidFill>
                    </a:lnT>
                    <a:lnB>
                      <a:solidFill>
                        <a:srgbClr val="FFFFFF"/>
                      </a:solidFill>
                    </a:lnB>
                    <a:noFill/>
                  </a:tcPr>
                </a:tc>
                <a:extLst>
                  <a:ext uri="{0D108BD9-81ED-4DB2-BD59-A6C34878D82A}">
                    <a16:rowId xmlns:a16="http://schemas.microsoft.com/office/drawing/2014/main" val="10004"/>
                  </a:ext>
                </a:extLst>
              </a:tr>
            </a:tbl>
          </a:graphicData>
        </a:graphic>
      </p:graphicFrame>
      <p:sp>
        <p:nvSpPr>
          <p:cNvPr id="819" name="文本框 12"/>
          <p:cNvSpPr txBox="1"/>
          <p:nvPr/>
        </p:nvSpPr>
        <p:spPr>
          <a:xfrm>
            <a:off x="8949690" y="5901969"/>
            <a:ext cx="3577591"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b="1">
                <a:solidFill>
                  <a:srgbClr val="00B0F0"/>
                </a:solidFill>
                <a:latin typeface="微软雅黑"/>
                <a:ea typeface="微软雅黑"/>
                <a:cs typeface="微软雅黑"/>
                <a:sym typeface="微软雅黑"/>
              </a:defRPr>
            </a:pPr>
            <a:r>
              <a:t>RGB888           16.7%</a:t>
            </a:r>
          </a:p>
          <a:p>
            <a:pPr>
              <a:defRPr sz="2000" b="1">
                <a:solidFill>
                  <a:srgbClr val="00B0F0"/>
                </a:solidFill>
                <a:latin typeface="微软雅黑"/>
                <a:ea typeface="微软雅黑"/>
                <a:cs typeface="微软雅黑"/>
                <a:sym typeface="微软雅黑"/>
              </a:defRPr>
            </a:pPr>
            <a:r>
              <a:t>RGBA8888       25%</a:t>
            </a:r>
          </a:p>
        </p:txBody>
      </p:sp>
      <p:pic>
        <p:nvPicPr>
          <p:cNvPr id="820" name="图片 3" descr="图片 3"/>
          <p:cNvPicPr>
            <a:picLocks noChangeAspect="1"/>
          </p:cNvPicPr>
          <p:nvPr/>
        </p:nvPicPr>
        <p:blipFill>
          <a:blip r:embed="rId6">
            <a:extLst/>
          </a:blip>
          <a:stretch>
            <a:fillRect/>
          </a:stretch>
        </p:blipFill>
        <p:spPr>
          <a:xfrm>
            <a:off x="2539032" y="4213264"/>
            <a:ext cx="1317288" cy="639828"/>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4"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825"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826"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827"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828" name="文本框 7"/>
          <p:cNvSpPr txBox="1"/>
          <p:nvPr/>
        </p:nvSpPr>
        <p:spPr>
          <a:xfrm>
            <a:off x="4856803" y="130977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ETC1</a:t>
            </a:r>
          </a:p>
        </p:txBody>
      </p:sp>
      <p:pic>
        <p:nvPicPr>
          <p:cNvPr id="829" name="图片 2" descr="图片 2"/>
          <p:cNvPicPr>
            <a:picLocks noChangeAspect="1"/>
          </p:cNvPicPr>
          <p:nvPr/>
        </p:nvPicPr>
        <p:blipFill>
          <a:blip r:embed="rId5">
            <a:extLst/>
          </a:blip>
          <a:stretch>
            <a:fillRect/>
          </a:stretch>
        </p:blipFill>
        <p:spPr>
          <a:xfrm>
            <a:off x="1336431" y="2374783"/>
            <a:ext cx="9571429" cy="3228572"/>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834"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835"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836"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837" name="文本框 10"/>
          <p:cNvSpPr txBox="1"/>
          <p:nvPr/>
        </p:nvSpPr>
        <p:spPr>
          <a:xfrm>
            <a:off x="4854752" y="131154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ETC1</a:t>
            </a:r>
          </a:p>
        </p:txBody>
      </p:sp>
      <p:sp>
        <p:nvSpPr>
          <p:cNvPr id="838" name="文本框 11"/>
          <p:cNvSpPr txBox="1"/>
          <p:nvPr/>
        </p:nvSpPr>
        <p:spPr>
          <a:xfrm>
            <a:off x="1666107" y="1830804"/>
            <a:ext cx="3867185" cy="4231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000">
                <a:solidFill>
                  <a:srgbClr val="FFFFFF"/>
                </a:solidFill>
                <a:latin typeface="微软雅黑"/>
                <a:ea typeface="微软雅黑"/>
                <a:cs typeface="微软雅黑"/>
                <a:sym typeface="微软雅黑"/>
              </a:defRPr>
            </a:pPr>
            <a:r>
              <a:t>GPU纹理</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DC447"/>
                </a:solidFill>
                <a:latin typeface="微软雅黑"/>
                <a:ea typeface="微软雅黑"/>
                <a:cs typeface="微软雅黑"/>
                <a:sym typeface="微软雅黑"/>
              </a:defRPr>
            </a:pPr>
            <a:r>
              <a:t>不支持透明通道</a:t>
            </a:r>
          </a:p>
          <a:p>
            <a:pPr marL="285750" indent="-285750">
              <a:buSzPct val="100000"/>
              <a:buFont typeface="Arial"/>
              <a:buChar char="•"/>
              <a:defRPr sz="2000">
                <a:solidFill>
                  <a:srgbClr val="FDC447"/>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opengles 2.0标准</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android设备几乎全覆盖</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内存占用12.5%</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lvl="1">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endParaRPr/>
          </a:p>
        </p:txBody>
      </p:sp>
      <p:sp>
        <p:nvSpPr>
          <p:cNvPr id="839" name="文本框 12"/>
          <p:cNvSpPr txBox="1"/>
          <p:nvPr/>
        </p:nvSpPr>
        <p:spPr>
          <a:xfrm>
            <a:off x="5745736" y="1830360"/>
            <a:ext cx="3867185" cy="3634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a:solidFill>
                  <a:srgbClr val="FFFFFF"/>
                </a:solidFill>
                <a:latin typeface="微软雅黑"/>
                <a:ea typeface="微软雅黑"/>
                <a:cs typeface="微软雅黑"/>
                <a:sym typeface="微软雅黑"/>
              </a:defRPr>
            </a:pPr>
            <a:endParaRPr/>
          </a:p>
          <a:p>
            <a:pPr marL="285750" indent="-285750">
              <a:buSzPct val="100000"/>
              <a:buFont typeface="Arial"/>
              <a:buChar char="•"/>
              <a:defRPr>
                <a:solidFill>
                  <a:srgbClr val="FFFFFF"/>
                </a:solidFill>
                <a:latin typeface="微软雅黑"/>
                <a:ea typeface="微软雅黑"/>
                <a:cs typeface="微软雅黑"/>
                <a:sym typeface="微软雅黑"/>
              </a:defRPr>
            </a:pPr>
            <a:r>
              <a:t>PVR PKM</a:t>
            </a:r>
          </a:p>
          <a:p>
            <a:pPr marL="285750" indent="-285750">
              <a:buSzPct val="100000"/>
              <a:buFont typeface="Arial"/>
              <a:buChar char="•"/>
              <a:defRPr>
                <a:solidFill>
                  <a:srgbClr val="FFFFFF"/>
                </a:solidFill>
                <a:latin typeface="微软雅黑"/>
                <a:ea typeface="微软雅黑"/>
                <a:cs typeface="微软雅黑"/>
                <a:sym typeface="微软雅黑"/>
              </a:defRPr>
            </a:pPr>
            <a:endParaRPr/>
          </a:p>
          <a:p>
            <a:pPr marL="285750" indent="-285750">
              <a:buSzPct val="100000"/>
              <a:buFont typeface="Arial"/>
              <a:buChar char="•"/>
              <a:defRPr>
                <a:solidFill>
                  <a:srgbClr val="FFFFFF"/>
                </a:solidFill>
                <a:latin typeface="微软雅黑"/>
                <a:ea typeface="微软雅黑"/>
                <a:cs typeface="微软雅黑"/>
                <a:sym typeface="微软雅黑"/>
              </a:defRPr>
            </a:pPr>
            <a:r>
              <a:t>转换的时候可以选质量, 只影响转换的速度, 不影响内存的使用</a:t>
            </a:r>
          </a:p>
          <a:p>
            <a:pPr marL="285750" indent="-285750">
              <a:buSzPct val="100000"/>
              <a:buFont typeface="Arial"/>
              <a:buChar char="•"/>
              <a:defRPr>
                <a:solidFill>
                  <a:srgbClr val="FFFFFF"/>
                </a:solidFill>
                <a:latin typeface="微软雅黑"/>
                <a:ea typeface="微软雅黑"/>
                <a:cs typeface="微软雅黑"/>
                <a:sym typeface="微软雅黑"/>
              </a:defRPr>
            </a:pPr>
            <a:endParaRPr/>
          </a:p>
          <a:p>
            <a:pPr marL="285750" indent="-285750">
              <a:buSzPct val="100000"/>
              <a:buFont typeface="Arial"/>
              <a:buChar char="•"/>
              <a:defRPr>
                <a:solidFill>
                  <a:srgbClr val="FFFFFF"/>
                </a:solidFill>
                <a:latin typeface="微软雅黑"/>
                <a:ea typeface="微软雅黑"/>
                <a:cs typeface="微软雅黑"/>
                <a:sym typeface="微软雅黑"/>
              </a:defRPr>
            </a:pPr>
            <a:r>
              <a:t>ETC2</a:t>
            </a:r>
          </a:p>
          <a:p>
            <a:pPr lvl="1">
              <a:defRPr>
                <a:solidFill>
                  <a:srgbClr val="FFFFFF"/>
                </a:solidFill>
                <a:latin typeface="微软雅黑"/>
                <a:ea typeface="微软雅黑"/>
                <a:cs typeface="微软雅黑"/>
                <a:sym typeface="微软雅黑"/>
              </a:defRPr>
            </a:pPr>
            <a:r>
              <a:t>opengles 3.0标准</a:t>
            </a:r>
          </a:p>
          <a:p>
            <a:pPr lvl="1">
              <a:defRPr>
                <a:solidFill>
                  <a:srgbClr val="FFFFFF"/>
                </a:solidFill>
                <a:latin typeface="微软雅黑"/>
                <a:ea typeface="微软雅黑"/>
                <a:cs typeface="微软雅黑"/>
                <a:sym typeface="微软雅黑"/>
              </a:defRPr>
            </a:pPr>
            <a:r>
              <a:t>支持透明通道</a:t>
            </a:r>
          </a:p>
          <a:p>
            <a:pPr lvl="1">
              <a:defRPr>
                <a:solidFill>
                  <a:srgbClr val="FFFFFF"/>
                </a:solidFill>
                <a:latin typeface="微软雅黑"/>
                <a:ea typeface="微软雅黑"/>
                <a:cs typeface="微软雅黑"/>
                <a:sym typeface="微软雅黑"/>
              </a:defRPr>
            </a:pPr>
            <a:r>
              <a:t>效果提升有限</a:t>
            </a:r>
          </a:p>
          <a:p>
            <a:pPr marL="742950" lvl="1" indent="-285750">
              <a:buSzPct val="100000"/>
              <a:buFont typeface="Arial"/>
              <a:buChar char="•"/>
              <a:defRPr>
                <a:solidFill>
                  <a:srgbClr val="FFFFFF"/>
                </a:solidFill>
                <a:latin typeface="微软雅黑"/>
                <a:ea typeface="微软雅黑"/>
                <a:cs typeface="微软雅黑"/>
                <a:sym typeface="微软雅黑"/>
              </a:defRPr>
            </a:pPr>
            <a:endParaRPr/>
          </a:p>
        </p:txBody>
      </p:sp>
      <p:graphicFrame>
        <p:nvGraphicFramePr>
          <p:cNvPr id="840" name="表格 13"/>
          <p:cNvGraphicFramePr/>
          <p:nvPr/>
        </p:nvGraphicFramePr>
        <p:xfrm>
          <a:off x="9741161" y="5461565"/>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841" name="文本框 17"/>
          <p:cNvSpPr txBox="1"/>
          <p:nvPr/>
        </p:nvSpPr>
        <p:spPr>
          <a:xfrm>
            <a:off x="9289747" y="5039764"/>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ETC1</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844"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845"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846"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847" name="文本框 10"/>
          <p:cNvSpPr txBox="1"/>
          <p:nvPr/>
        </p:nvSpPr>
        <p:spPr>
          <a:xfrm>
            <a:off x="4854752" y="131154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ETC1</a:t>
            </a:r>
          </a:p>
        </p:txBody>
      </p:sp>
      <p:graphicFrame>
        <p:nvGraphicFramePr>
          <p:cNvPr id="848" name="表格 13"/>
          <p:cNvGraphicFramePr/>
          <p:nvPr/>
        </p:nvGraphicFramePr>
        <p:xfrm>
          <a:off x="9741161" y="5461565"/>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849" name="文本框 17"/>
          <p:cNvSpPr txBox="1"/>
          <p:nvPr/>
        </p:nvSpPr>
        <p:spPr>
          <a:xfrm>
            <a:off x="9289747" y="5039764"/>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ETC1</a:t>
            </a:r>
          </a:p>
        </p:txBody>
      </p:sp>
      <p:sp>
        <p:nvSpPr>
          <p:cNvPr id="850" name="文本框 14"/>
          <p:cNvSpPr txBox="1"/>
          <p:nvPr/>
        </p:nvSpPr>
        <p:spPr>
          <a:xfrm>
            <a:off x="3692159" y="2168789"/>
            <a:ext cx="4803576"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solidFill>
                  <a:srgbClr val="FFFFFF"/>
                </a:solidFill>
                <a:latin typeface="微软雅黑"/>
                <a:ea typeface="微软雅黑"/>
                <a:cs typeface="微软雅黑"/>
                <a:sym typeface="微软雅黑"/>
              </a:defRPr>
            </a:pPr>
            <a:r>
              <a:t>ETC1+ETC1</a:t>
            </a:r>
          </a:p>
          <a:p>
            <a:pPr>
              <a:defRPr sz="2400" b="1">
                <a:solidFill>
                  <a:srgbClr val="FFFFFF"/>
                </a:solidFill>
                <a:latin typeface="微软雅黑"/>
                <a:ea typeface="微软雅黑"/>
                <a:cs typeface="微软雅黑"/>
                <a:sym typeface="微软雅黑"/>
              </a:defRPr>
            </a:pPr>
            <a:r>
              <a:t>ETC1+A8</a:t>
            </a:r>
          </a:p>
        </p:txBody>
      </p:sp>
      <p:sp>
        <p:nvSpPr>
          <p:cNvPr id="851" name="文本框 19"/>
          <p:cNvSpPr txBox="1"/>
          <p:nvPr/>
        </p:nvSpPr>
        <p:spPr>
          <a:xfrm>
            <a:off x="7775957" y="2168789"/>
            <a:ext cx="1384093"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solidFill>
                  <a:srgbClr val="FFFFFF"/>
                </a:solidFill>
                <a:latin typeface="微软雅黑"/>
                <a:ea typeface="微软雅黑"/>
                <a:cs typeface="微软雅黑"/>
                <a:sym typeface="微软雅黑"/>
              </a:defRPr>
            </a:pPr>
            <a:r>
              <a:t>25%</a:t>
            </a:r>
          </a:p>
          <a:p>
            <a:pPr>
              <a:defRPr sz="2400" b="1">
                <a:solidFill>
                  <a:srgbClr val="FFFFFF"/>
                </a:solidFill>
                <a:latin typeface="微软雅黑"/>
                <a:ea typeface="微软雅黑"/>
                <a:cs typeface="微软雅黑"/>
                <a:sym typeface="微软雅黑"/>
              </a:defRPr>
            </a:pPr>
            <a:r>
              <a:t>37.5%</a:t>
            </a:r>
          </a:p>
        </p:txBody>
      </p:sp>
      <p:sp>
        <p:nvSpPr>
          <p:cNvPr id="852" name="文本框 20"/>
          <p:cNvSpPr txBox="1"/>
          <p:nvPr/>
        </p:nvSpPr>
        <p:spPr>
          <a:xfrm>
            <a:off x="549452" y="2168789"/>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853" name="文本框 22"/>
          <p:cNvSpPr txBox="1"/>
          <p:nvPr/>
        </p:nvSpPr>
        <p:spPr>
          <a:xfrm>
            <a:off x="3692159" y="3944613"/>
            <a:ext cx="480357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FFFFFF"/>
                </a:solidFill>
                <a:latin typeface="微软雅黑"/>
                <a:ea typeface="微软雅黑"/>
                <a:cs typeface="微软雅黑"/>
                <a:sym typeface="微软雅黑"/>
              </a:defRPr>
            </a:lvl1pPr>
          </a:lstStyle>
          <a:p>
            <a:r>
              <a:t>ETC1</a:t>
            </a:r>
          </a:p>
        </p:txBody>
      </p:sp>
      <p:sp>
        <p:nvSpPr>
          <p:cNvPr id="854" name="文本框 23"/>
          <p:cNvSpPr txBox="1"/>
          <p:nvPr/>
        </p:nvSpPr>
        <p:spPr>
          <a:xfrm>
            <a:off x="7775957" y="3944613"/>
            <a:ext cx="1384093"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FFFFFF"/>
                </a:solidFill>
                <a:latin typeface="微软雅黑"/>
                <a:ea typeface="微软雅黑"/>
                <a:cs typeface="微软雅黑"/>
                <a:sym typeface="微软雅黑"/>
              </a:defRPr>
            </a:lvl1pPr>
          </a:lstStyle>
          <a:p>
            <a:r>
              <a:t>16.7%</a:t>
            </a:r>
          </a:p>
        </p:txBody>
      </p:sp>
      <p:sp>
        <p:nvSpPr>
          <p:cNvPr id="855" name="文本框 24"/>
          <p:cNvSpPr txBox="1"/>
          <p:nvPr/>
        </p:nvSpPr>
        <p:spPr>
          <a:xfrm>
            <a:off x="549452" y="3944613"/>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不透明</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7"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858"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859"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860"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861" name="文本框 10"/>
          <p:cNvSpPr txBox="1"/>
          <p:nvPr/>
        </p:nvSpPr>
        <p:spPr>
          <a:xfrm>
            <a:off x="4854752" y="131154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ETC1</a:t>
            </a:r>
          </a:p>
        </p:txBody>
      </p:sp>
      <p:graphicFrame>
        <p:nvGraphicFramePr>
          <p:cNvPr id="862" name="表格 13"/>
          <p:cNvGraphicFramePr/>
          <p:nvPr/>
        </p:nvGraphicFramePr>
        <p:xfrm>
          <a:off x="9741161" y="5461565"/>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863" name="文本框 17"/>
          <p:cNvSpPr txBox="1"/>
          <p:nvPr/>
        </p:nvSpPr>
        <p:spPr>
          <a:xfrm>
            <a:off x="9289747" y="5039764"/>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ETC1</a:t>
            </a:r>
          </a:p>
        </p:txBody>
      </p:sp>
      <p:pic>
        <p:nvPicPr>
          <p:cNvPr id="864" name="图片 1" descr="图片 1"/>
          <p:cNvPicPr>
            <a:picLocks noChangeAspect="1"/>
          </p:cNvPicPr>
          <p:nvPr/>
        </p:nvPicPr>
        <p:blipFill>
          <a:blip r:embed="rId4">
            <a:extLst/>
          </a:blip>
          <a:stretch>
            <a:fillRect/>
          </a:stretch>
        </p:blipFill>
        <p:spPr>
          <a:xfrm>
            <a:off x="515814" y="2185684"/>
            <a:ext cx="11384008" cy="1249178"/>
          </a:xfrm>
          <a:prstGeom prst="rect">
            <a:avLst/>
          </a:prstGeom>
          <a:ln w="12700">
            <a:miter lim="400000"/>
          </a:ln>
        </p:spPr>
      </p:pic>
      <p:sp>
        <p:nvSpPr>
          <p:cNvPr id="865" name="文本框 26"/>
          <p:cNvSpPr txBox="1"/>
          <p:nvPr/>
        </p:nvSpPr>
        <p:spPr>
          <a:xfrm>
            <a:off x="2869618" y="3934917"/>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POT ?</a:t>
            </a:r>
          </a:p>
        </p:txBody>
      </p:sp>
      <p:sp>
        <p:nvSpPr>
          <p:cNvPr id="866" name="文本框 27"/>
          <p:cNvSpPr txBox="1"/>
          <p:nvPr/>
        </p:nvSpPr>
        <p:spPr>
          <a:xfrm>
            <a:off x="5589372" y="440857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4的倍数 ?</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8"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869"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解决方案2.0</a:t>
            </a:r>
          </a:p>
        </p:txBody>
      </p:sp>
      <p:sp>
        <p:nvSpPr>
          <p:cNvPr id="870"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871"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872" name="文本框 10"/>
          <p:cNvSpPr txBox="1"/>
          <p:nvPr/>
        </p:nvSpPr>
        <p:spPr>
          <a:xfrm>
            <a:off x="3519806" y="1747181"/>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iOS</a:t>
            </a:r>
          </a:p>
        </p:txBody>
      </p:sp>
      <p:sp>
        <p:nvSpPr>
          <p:cNvPr id="873" name="文本框 13"/>
          <p:cNvSpPr txBox="1"/>
          <p:nvPr/>
        </p:nvSpPr>
        <p:spPr>
          <a:xfrm>
            <a:off x="8065268" y="176381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android</a:t>
            </a:r>
          </a:p>
        </p:txBody>
      </p:sp>
      <p:sp>
        <p:nvSpPr>
          <p:cNvPr id="874" name="文本框 14"/>
          <p:cNvSpPr txBox="1"/>
          <p:nvPr/>
        </p:nvSpPr>
        <p:spPr>
          <a:xfrm>
            <a:off x="753162" y="3009069"/>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875" name="文本框 17"/>
          <p:cNvSpPr txBox="1"/>
          <p:nvPr/>
        </p:nvSpPr>
        <p:spPr>
          <a:xfrm>
            <a:off x="753164" y="463249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a:t>
            </a:r>
          </a:p>
        </p:txBody>
      </p:sp>
      <p:sp>
        <p:nvSpPr>
          <p:cNvPr id="876" name="文本框 19"/>
          <p:cNvSpPr txBox="1"/>
          <p:nvPr/>
        </p:nvSpPr>
        <p:spPr>
          <a:xfrm>
            <a:off x="3439797" y="3009069"/>
            <a:ext cx="2995294"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PVRTC4    12.5%</a:t>
            </a:r>
          </a:p>
        </p:txBody>
      </p:sp>
      <p:sp>
        <p:nvSpPr>
          <p:cNvPr id="877" name="文本框 20"/>
          <p:cNvSpPr txBox="1"/>
          <p:nvPr/>
        </p:nvSpPr>
        <p:spPr>
          <a:xfrm>
            <a:off x="3479801" y="4615384"/>
            <a:ext cx="2915285"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PVRTC4    16.7%</a:t>
            </a:r>
          </a:p>
        </p:txBody>
      </p:sp>
      <p:sp>
        <p:nvSpPr>
          <p:cNvPr id="878" name="文本框 22"/>
          <p:cNvSpPr txBox="1"/>
          <p:nvPr/>
        </p:nvSpPr>
        <p:spPr>
          <a:xfrm>
            <a:off x="6931224" y="3009069"/>
            <a:ext cx="480357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ETC1+ETC1    25%</a:t>
            </a:r>
          </a:p>
        </p:txBody>
      </p:sp>
      <p:sp>
        <p:nvSpPr>
          <p:cNvPr id="879" name="文本框 23"/>
          <p:cNvSpPr txBox="1"/>
          <p:nvPr/>
        </p:nvSpPr>
        <p:spPr>
          <a:xfrm>
            <a:off x="8093816" y="461538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ETC1    16.7%</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图片 26" descr="图片 2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189"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202" name="图示 3"/>
          <p:cNvGrpSpPr/>
          <p:nvPr/>
        </p:nvGrpSpPr>
        <p:grpSpPr>
          <a:xfrm>
            <a:off x="3423797" y="888586"/>
            <a:ext cx="5588245" cy="5306887"/>
            <a:chOff x="0" y="0"/>
            <a:chExt cx="5588243" cy="5306885"/>
          </a:xfrm>
        </p:grpSpPr>
        <p:grpSp>
          <p:nvGrpSpPr>
            <p:cNvPr id="192" name="成组"/>
            <p:cNvGrpSpPr/>
            <p:nvPr/>
          </p:nvGrpSpPr>
          <p:grpSpPr>
            <a:xfrm>
              <a:off x="2122329" y="2399740"/>
              <a:ext cx="2951993" cy="2907146"/>
              <a:chOff x="0" y="0"/>
              <a:chExt cx="2951992" cy="2907145"/>
            </a:xfrm>
          </p:grpSpPr>
          <p:sp>
            <p:nvSpPr>
              <p:cNvPr id="190" name="形状"/>
              <p:cNvSpPr/>
              <p:nvPr/>
            </p:nvSpPr>
            <p:spPr>
              <a:xfrm>
                <a:off x="0" y="0"/>
                <a:ext cx="2951993" cy="2907146"/>
              </a:xfrm>
              <a:custGeom>
                <a:avLst/>
                <a:gdLst/>
                <a:ahLst/>
                <a:cxnLst>
                  <a:cxn ang="0">
                    <a:pos x="wd2" y="hd2"/>
                  </a:cxn>
                  <a:cxn ang="5400000">
                    <a:pos x="wd2" y="hd2"/>
                  </a:cxn>
                  <a:cxn ang="10800000">
                    <a:pos x="wd2" y="hd2"/>
                  </a:cxn>
                  <a:cxn ang="16200000">
                    <a:pos x="wd2" y="hd2"/>
                  </a:cxn>
                </a:cxnLst>
                <a:rect l="0" t="0" r="r" b="b"/>
                <a:pathLst>
                  <a:path w="21600" h="21600" extrusionOk="0">
                    <a:moveTo>
                      <a:pt x="15375" y="3436"/>
                    </a:moveTo>
                    <a:lnTo>
                      <a:pt x="17071" y="1991"/>
                    </a:lnTo>
                    <a:lnTo>
                      <a:pt x="18426" y="3146"/>
                    </a:lnTo>
                    <a:lnTo>
                      <a:pt x="17319" y="5093"/>
                    </a:lnTo>
                    <a:lnTo>
                      <a:pt x="17319" y="5093"/>
                    </a:lnTo>
                    <a:cubicBezTo>
                      <a:pt x="18107" y="5992"/>
                      <a:pt x="18705" y="7045"/>
                      <a:pt x="19079" y="8187"/>
                    </a:cubicBezTo>
                    <a:lnTo>
                      <a:pt x="21293" y="8187"/>
                    </a:lnTo>
                    <a:lnTo>
                      <a:pt x="21600" y="9956"/>
                    </a:lnTo>
                    <a:lnTo>
                      <a:pt x="19519" y="10725"/>
                    </a:lnTo>
                    <a:cubicBezTo>
                      <a:pt x="19553" y="11927"/>
                      <a:pt x="19345" y="13125"/>
                      <a:pt x="18908" y="14243"/>
                    </a:cubicBezTo>
                    <a:lnTo>
                      <a:pt x="20605" y="15688"/>
                    </a:lnTo>
                    <a:lnTo>
                      <a:pt x="19720" y="17244"/>
                    </a:lnTo>
                    <a:lnTo>
                      <a:pt x="17639" y="16475"/>
                    </a:lnTo>
                    <a:lnTo>
                      <a:pt x="17639" y="16475"/>
                    </a:lnTo>
                    <a:cubicBezTo>
                      <a:pt x="16904" y="17418"/>
                      <a:pt x="15987" y="18200"/>
                      <a:pt x="14944" y="18771"/>
                    </a:cubicBezTo>
                    <a:lnTo>
                      <a:pt x="15329" y="20986"/>
                    </a:lnTo>
                    <a:lnTo>
                      <a:pt x="13666" y="21600"/>
                    </a:lnTo>
                    <a:lnTo>
                      <a:pt x="12559" y="19653"/>
                    </a:lnTo>
                    <a:lnTo>
                      <a:pt x="12559" y="19653"/>
                    </a:lnTo>
                    <a:cubicBezTo>
                      <a:pt x="11399" y="19895"/>
                      <a:pt x="10201" y="19895"/>
                      <a:pt x="9041" y="19653"/>
                    </a:cubicBezTo>
                    <a:lnTo>
                      <a:pt x="7934" y="21600"/>
                    </a:lnTo>
                    <a:lnTo>
                      <a:pt x="6271" y="20986"/>
                    </a:lnTo>
                    <a:lnTo>
                      <a:pt x="6656" y="18771"/>
                    </a:lnTo>
                    <a:lnTo>
                      <a:pt x="6656" y="18771"/>
                    </a:lnTo>
                    <a:cubicBezTo>
                      <a:pt x="5613" y="18200"/>
                      <a:pt x="4696" y="17418"/>
                      <a:pt x="3961" y="16475"/>
                    </a:cubicBezTo>
                    <a:lnTo>
                      <a:pt x="1880" y="17244"/>
                    </a:lnTo>
                    <a:lnTo>
                      <a:pt x="995" y="15688"/>
                    </a:lnTo>
                    <a:lnTo>
                      <a:pt x="2692" y="14243"/>
                    </a:lnTo>
                    <a:lnTo>
                      <a:pt x="2692" y="14243"/>
                    </a:lnTo>
                    <a:cubicBezTo>
                      <a:pt x="2255" y="13125"/>
                      <a:pt x="2047" y="11927"/>
                      <a:pt x="2081" y="10725"/>
                    </a:cubicBezTo>
                    <a:lnTo>
                      <a:pt x="0" y="9956"/>
                    </a:lnTo>
                    <a:lnTo>
                      <a:pt x="307" y="8187"/>
                    </a:lnTo>
                    <a:lnTo>
                      <a:pt x="2521" y="8187"/>
                    </a:lnTo>
                    <a:lnTo>
                      <a:pt x="2521" y="8187"/>
                    </a:lnTo>
                    <a:cubicBezTo>
                      <a:pt x="2895" y="7045"/>
                      <a:pt x="3493" y="5992"/>
                      <a:pt x="4281" y="5093"/>
                    </a:cubicBezTo>
                    <a:lnTo>
                      <a:pt x="3174" y="3146"/>
                    </a:lnTo>
                    <a:lnTo>
                      <a:pt x="4529" y="1991"/>
                    </a:lnTo>
                    <a:lnTo>
                      <a:pt x="6225" y="3436"/>
                    </a:lnTo>
                    <a:lnTo>
                      <a:pt x="6225" y="3436"/>
                    </a:lnTo>
                    <a:cubicBezTo>
                      <a:pt x="7234" y="2805"/>
                      <a:pt x="8359" y="2389"/>
                      <a:pt x="9531" y="2214"/>
                    </a:cubicBezTo>
                    <a:lnTo>
                      <a:pt x="9916" y="0"/>
                    </a:lnTo>
                    <a:lnTo>
                      <a:pt x="11684" y="0"/>
                    </a:lnTo>
                    <a:lnTo>
                      <a:pt x="12069" y="2214"/>
                    </a:lnTo>
                    <a:lnTo>
                      <a:pt x="12069" y="2214"/>
                    </a:lnTo>
                    <a:cubicBezTo>
                      <a:pt x="13241" y="2389"/>
                      <a:pt x="14366" y="2805"/>
                      <a:pt x="15375" y="3436"/>
                    </a:cubicBezTo>
                    <a:close/>
                  </a:path>
                </a:pathLst>
              </a:custGeom>
              <a:solidFill>
                <a:schemeClr val="accent2"/>
              </a:solidFill>
              <a:ln w="12700" cap="flat">
                <a:solidFill>
                  <a:srgbClr val="FFFFFF"/>
                </a:solidFill>
                <a:prstDash val="solid"/>
                <a:miter lim="800000"/>
              </a:ln>
              <a:effectLst/>
            </p:spPr>
            <p:txBody>
              <a:bodyPr wrap="square" lIns="45719" tIns="45719" rIns="45719" bIns="45719" numCol="1" anchor="ctr">
                <a:noAutofit/>
              </a:bodyPr>
              <a:lstStyle/>
              <a:p>
                <a:pPr algn="ctr" defTabSz="2400300">
                  <a:lnSpc>
                    <a:spcPct val="90000"/>
                  </a:lnSpc>
                  <a:spcBef>
                    <a:spcPts val="700"/>
                  </a:spcBef>
                  <a:defRPr sz="5400">
                    <a:solidFill>
                      <a:srgbClr val="FFFFFF"/>
                    </a:solidFill>
                    <a:latin typeface="微软雅黑"/>
                    <a:ea typeface="微软雅黑"/>
                    <a:cs typeface="微软雅黑"/>
                    <a:sym typeface="微软雅黑"/>
                  </a:defRPr>
                </a:pPr>
                <a:endParaRPr/>
              </a:p>
            </p:txBody>
          </p:sp>
          <p:sp>
            <p:nvSpPr>
              <p:cNvPr id="191" name="体验"/>
              <p:cNvSpPr txBox="1"/>
              <p:nvPr/>
            </p:nvSpPr>
            <p:spPr>
              <a:xfrm>
                <a:off x="585028" y="906561"/>
                <a:ext cx="1781935" cy="10896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8580" tIns="68580" rIns="68580" bIns="68580" numCol="1" anchor="ctr">
                <a:spAutoFit/>
              </a:bodyPr>
              <a:lstStyle>
                <a:lvl1pPr algn="ctr" defTabSz="2400300">
                  <a:lnSpc>
                    <a:spcPct val="90000"/>
                  </a:lnSpc>
                  <a:spcBef>
                    <a:spcPts val="2200"/>
                  </a:spcBef>
                  <a:defRPr sz="5400">
                    <a:solidFill>
                      <a:srgbClr val="FFFFFF"/>
                    </a:solidFill>
                    <a:latin typeface="微软雅黑"/>
                    <a:ea typeface="微软雅黑"/>
                    <a:cs typeface="微软雅黑"/>
                    <a:sym typeface="微软雅黑"/>
                  </a:defRPr>
                </a:lvl1pPr>
              </a:lstStyle>
              <a:p>
                <a:r>
                  <a:t>体验</a:t>
                </a:r>
              </a:p>
            </p:txBody>
          </p:sp>
        </p:grpSp>
        <p:grpSp>
          <p:nvGrpSpPr>
            <p:cNvPr id="195" name="成组"/>
            <p:cNvGrpSpPr/>
            <p:nvPr/>
          </p:nvGrpSpPr>
          <p:grpSpPr>
            <a:xfrm>
              <a:off x="482444" y="1707881"/>
              <a:ext cx="1951015" cy="2116969"/>
              <a:chOff x="0" y="0"/>
              <a:chExt cx="1951014" cy="2116968"/>
            </a:xfrm>
          </p:grpSpPr>
          <p:sp>
            <p:nvSpPr>
              <p:cNvPr id="193" name="形状"/>
              <p:cNvSpPr/>
              <p:nvPr/>
            </p:nvSpPr>
            <p:spPr>
              <a:xfrm>
                <a:off x="0" y="0"/>
                <a:ext cx="1951015" cy="2116969"/>
              </a:xfrm>
              <a:custGeom>
                <a:avLst/>
                <a:gdLst/>
                <a:ahLst/>
                <a:cxnLst>
                  <a:cxn ang="0">
                    <a:pos x="wd2" y="hd2"/>
                  </a:cxn>
                  <a:cxn ang="5400000">
                    <a:pos x="wd2" y="hd2"/>
                  </a:cxn>
                  <a:cxn ang="10800000">
                    <a:pos x="wd2" y="hd2"/>
                  </a:cxn>
                  <a:cxn ang="16200000">
                    <a:pos x="wd2" y="hd2"/>
                  </a:cxn>
                </a:cxnLst>
                <a:rect l="0" t="0" r="r" b="b"/>
                <a:pathLst>
                  <a:path w="21600" h="21600" extrusionOk="0">
                    <a:moveTo>
                      <a:pt x="16757" y="5344"/>
                    </a:moveTo>
                    <a:lnTo>
                      <a:pt x="20297" y="4360"/>
                    </a:lnTo>
                    <a:lnTo>
                      <a:pt x="21600" y="6440"/>
                    </a:lnTo>
                    <a:lnTo>
                      <a:pt x="18906" y="8774"/>
                    </a:lnTo>
                    <a:cubicBezTo>
                      <a:pt x="19296" y="10101"/>
                      <a:pt x="19296" y="11499"/>
                      <a:pt x="18906" y="12826"/>
                    </a:cubicBezTo>
                    <a:lnTo>
                      <a:pt x="21600" y="15160"/>
                    </a:lnTo>
                    <a:lnTo>
                      <a:pt x="20297" y="17240"/>
                    </a:lnTo>
                    <a:lnTo>
                      <a:pt x="16757" y="16256"/>
                    </a:lnTo>
                    <a:lnTo>
                      <a:pt x="16757" y="16256"/>
                    </a:lnTo>
                    <a:cubicBezTo>
                      <a:pt x="15705" y="17232"/>
                      <a:pt x="14391" y="17931"/>
                      <a:pt x="12949" y="18283"/>
                    </a:cubicBezTo>
                    <a:lnTo>
                      <a:pt x="12103" y="21600"/>
                    </a:lnTo>
                    <a:lnTo>
                      <a:pt x="9497" y="21600"/>
                    </a:lnTo>
                    <a:lnTo>
                      <a:pt x="8651" y="18283"/>
                    </a:lnTo>
                    <a:lnTo>
                      <a:pt x="8651" y="18283"/>
                    </a:lnTo>
                    <a:cubicBezTo>
                      <a:pt x="7209" y="17931"/>
                      <a:pt x="5895" y="17232"/>
                      <a:pt x="4843" y="16256"/>
                    </a:cubicBezTo>
                    <a:lnTo>
                      <a:pt x="1303" y="17240"/>
                    </a:lnTo>
                    <a:lnTo>
                      <a:pt x="0" y="15160"/>
                    </a:lnTo>
                    <a:lnTo>
                      <a:pt x="2694" y="12826"/>
                    </a:lnTo>
                    <a:lnTo>
                      <a:pt x="2694" y="12826"/>
                    </a:lnTo>
                    <a:cubicBezTo>
                      <a:pt x="2304" y="11499"/>
                      <a:pt x="2304" y="10101"/>
                      <a:pt x="2694" y="8774"/>
                    </a:cubicBezTo>
                    <a:lnTo>
                      <a:pt x="0" y="6440"/>
                    </a:lnTo>
                    <a:lnTo>
                      <a:pt x="1303" y="4360"/>
                    </a:lnTo>
                    <a:lnTo>
                      <a:pt x="4843" y="5344"/>
                    </a:lnTo>
                    <a:lnTo>
                      <a:pt x="4843" y="5344"/>
                    </a:lnTo>
                    <a:cubicBezTo>
                      <a:pt x="5895" y="4368"/>
                      <a:pt x="7209" y="3669"/>
                      <a:pt x="8651" y="3317"/>
                    </a:cubicBezTo>
                    <a:lnTo>
                      <a:pt x="9497" y="0"/>
                    </a:lnTo>
                    <a:lnTo>
                      <a:pt x="12103" y="0"/>
                    </a:lnTo>
                    <a:lnTo>
                      <a:pt x="12949" y="3317"/>
                    </a:lnTo>
                    <a:lnTo>
                      <a:pt x="12949" y="3317"/>
                    </a:lnTo>
                    <a:cubicBezTo>
                      <a:pt x="14391" y="3669"/>
                      <a:pt x="15705" y="4368"/>
                      <a:pt x="16757" y="5344"/>
                    </a:cubicBezTo>
                    <a:close/>
                  </a:path>
                </a:pathLst>
              </a:custGeom>
              <a:solidFill>
                <a:schemeClr val="accent3"/>
              </a:solidFill>
              <a:ln w="12700" cap="flat">
                <a:solidFill>
                  <a:srgbClr val="FFFFFF"/>
                </a:solidFill>
                <a:prstDash val="solid"/>
                <a:miter lim="800000"/>
              </a:ln>
              <a:effectLst/>
            </p:spPr>
            <p:txBody>
              <a:bodyPr wrap="square" lIns="45719" tIns="45719" rIns="45719" bIns="45719" numCol="1" anchor="ctr">
                <a:noAutofit/>
              </a:bodyPr>
              <a:lstStyle/>
              <a:p>
                <a:pPr algn="ctr" defTabSz="1689100">
                  <a:lnSpc>
                    <a:spcPct val="90000"/>
                  </a:lnSpc>
                  <a:spcBef>
                    <a:spcPts val="700"/>
                  </a:spcBef>
                  <a:defRPr sz="3800">
                    <a:solidFill>
                      <a:srgbClr val="FFFFFF"/>
                    </a:solidFill>
                    <a:latin typeface="微软雅黑"/>
                    <a:ea typeface="微软雅黑"/>
                    <a:cs typeface="微软雅黑"/>
                    <a:sym typeface="微软雅黑"/>
                  </a:defRPr>
                </a:pPr>
                <a:endParaRPr/>
              </a:p>
            </p:txBody>
          </p:sp>
          <p:sp>
            <p:nvSpPr>
              <p:cNvPr id="194" name="展现"/>
              <p:cNvSpPr txBox="1"/>
              <p:nvPr/>
            </p:nvSpPr>
            <p:spPr>
              <a:xfrm>
                <a:off x="437440" y="673674"/>
                <a:ext cx="1076135" cy="7696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8259" tIns="48259" rIns="48259" bIns="48259" numCol="1" anchor="ctr">
                <a:spAutoFit/>
              </a:bodyPr>
              <a:lstStyle>
                <a:lvl1pPr algn="ctr" defTabSz="1689100">
                  <a:lnSpc>
                    <a:spcPct val="90000"/>
                  </a:lnSpc>
                  <a:spcBef>
                    <a:spcPts val="1500"/>
                  </a:spcBef>
                  <a:defRPr sz="3800">
                    <a:solidFill>
                      <a:srgbClr val="FFFFFF"/>
                    </a:solidFill>
                    <a:latin typeface="微软雅黑"/>
                    <a:ea typeface="微软雅黑"/>
                    <a:cs typeface="微软雅黑"/>
                    <a:sym typeface="微软雅黑"/>
                  </a:defRPr>
                </a:lvl1pPr>
              </a:lstStyle>
              <a:p>
                <a:r>
                  <a:t>展现</a:t>
                </a:r>
              </a:p>
            </p:txBody>
          </p:sp>
        </p:grpSp>
        <p:grpSp>
          <p:nvGrpSpPr>
            <p:cNvPr id="198" name="成组"/>
            <p:cNvGrpSpPr/>
            <p:nvPr/>
          </p:nvGrpSpPr>
          <p:grpSpPr>
            <a:xfrm>
              <a:off x="1458408" y="0"/>
              <a:ext cx="2383301" cy="2498278"/>
              <a:chOff x="0" y="0"/>
              <a:chExt cx="2383300" cy="2498277"/>
            </a:xfrm>
          </p:grpSpPr>
          <p:sp>
            <p:nvSpPr>
              <p:cNvPr id="196" name="形状"/>
              <p:cNvSpPr/>
              <p:nvPr/>
            </p:nvSpPr>
            <p:spPr>
              <a:xfrm rot="20700000">
                <a:off x="235852" y="212040"/>
                <a:ext cx="1911596" cy="2074198"/>
              </a:xfrm>
              <a:custGeom>
                <a:avLst/>
                <a:gdLst/>
                <a:ahLst/>
                <a:cxnLst>
                  <a:cxn ang="0">
                    <a:pos x="wd2" y="hd2"/>
                  </a:cxn>
                  <a:cxn ang="5400000">
                    <a:pos x="wd2" y="hd2"/>
                  </a:cxn>
                  <a:cxn ang="10800000">
                    <a:pos x="wd2" y="hd2"/>
                  </a:cxn>
                  <a:cxn ang="16200000">
                    <a:pos x="wd2" y="hd2"/>
                  </a:cxn>
                </a:cxnLst>
                <a:rect l="0" t="0" r="r" b="b"/>
                <a:pathLst>
                  <a:path w="21600" h="21600" extrusionOk="0">
                    <a:moveTo>
                      <a:pt x="16757" y="5344"/>
                    </a:moveTo>
                    <a:lnTo>
                      <a:pt x="20297" y="4360"/>
                    </a:lnTo>
                    <a:lnTo>
                      <a:pt x="21600" y="6440"/>
                    </a:lnTo>
                    <a:lnTo>
                      <a:pt x="18906" y="8774"/>
                    </a:lnTo>
                    <a:cubicBezTo>
                      <a:pt x="19296" y="10101"/>
                      <a:pt x="19296" y="11499"/>
                      <a:pt x="18906" y="12826"/>
                    </a:cubicBezTo>
                    <a:lnTo>
                      <a:pt x="21600" y="15160"/>
                    </a:lnTo>
                    <a:lnTo>
                      <a:pt x="20297" y="17240"/>
                    </a:lnTo>
                    <a:lnTo>
                      <a:pt x="16757" y="16256"/>
                    </a:lnTo>
                    <a:lnTo>
                      <a:pt x="16757" y="16256"/>
                    </a:lnTo>
                    <a:cubicBezTo>
                      <a:pt x="15705" y="17232"/>
                      <a:pt x="14391" y="17931"/>
                      <a:pt x="12949" y="18283"/>
                    </a:cubicBezTo>
                    <a:lnTo>
                      <a:pt x="12103" y="21600"/>
                    </a:lnTo>
                    <a:lnTo>
                      <a:pt x="9497" y="21600"/>
                    </a:lnTo>
                    <a:lnTo>
                      <a:pt x="8651" y="18283"/>
                    </a:lnTo>
                    <a:lnTo>
                      <a:pt x="8651" y="18283"/>
                    </a:lnTo>
                    <a:cubicBezTo>
                      <a:pt x="7209" y="17931"/>
                      <a:pt x="5895" y="17232"/>
                      <a:pt x="4843" y="16256"/>
                    </a:cubicBezTo>
                    <a:lnTo>
                      <a:pt x="1303" y="17240"/>
                    </a:lnTo>
                    <a:lnTo>
                      <a:pt x="0" y="15160"/>
                    </a:lnTo>
                    <a:lnTo>
                      <a:pt x="2694" y="12826"/>
                    </a:lnTo>
                    <a:lnTo>
                      <a:pt x="2694" y="12826"/>
                    </a:lnTo>
                    <a:cubicBezTo>
                      <a:pt x="2304" y="11499"/>
                      <a:pt x="2304" y="10101"/>
                      <a:pt x="2694" y="8774"/>
                    </a:cubicBezTo>
                    <a:lnTo>
                      <a:pt x="0" y="6440"/>
                    </a:lnTo>
                    <a:lnTo>
                      <a:pt x="1303" y="4360"/>
                    </a:lnTo>
                    <a:lnTo>
                      <a:pt x="4843" y="5344"/>
                    </a:lnTo>
                    <a:lnTo>
                      <a:pt x="4843" y="5344"/>
                    </a:lnTo>
                    <a:cubicBezTo>
                      <a:pt x="5895" y="4368"/>
                      <a:pt x="7209" y="3669"/>
                      <a:pt x="8651" y="3317"/>
                    </a:cubicBezTo>
                    <a:lnTo>
                      <a:pt x="9497" y="0"/>
                    </a:lnTo>
                    <a:lnTo>
                      <a:pt x="12103" y="0"/>
                    </a:lnTo>
                    <a:lnTo>
                      <a:pt x="12949" y="3317"/>
                    </a:lnTo>
                    <a:lnTo>
                      <a:pt x="12949" y="3317"/>
                    </a:lnTo>
                    <a:cubicBezTo>
                      <a:pt x="14391" y="3669"/>
                      <a:pt x="15705" y="4368"/>
                      <a:pt x="16757" y="5344"/>
                    </a:cubicBezTo>
                    <a:close/>
                  </a:path>
                </a:pathLst>
              </a:custGeom>
              <a:solidFill>
                <a:schemeClr val="accent4"/>
              </a:solidFill>
              <a:ln w="12700" cap="flat">
                <a:solidFill>
                  <a:srgbClr val="FFFFFF"/>
                </a:solidFill>
                <a:prstDash val="solid"/>
                <a:miter lim="800000"/>
              </a:ln>
              <a:effectLst/>
            </p:spPr>
            <p:txBody>
              <a:bodyPr wrap="square" lIns="45719" tIns="45719" rIns="45719" bIns="45719" numCol="1" anchor="ctr">
                <a:noAutofit/>
              </a:bodyPr>
              <a:lstStyle/>
              <a:p>
                <a:pPr algn="ctr" defTabSz="1778000">
                  <a:lnSpc>
                    <a:spcPct val="90000"/>
                  </a:lnSpc>
                  <a:spcBef>
                    <a:spcPts val="700"/>
                  </a:spcBef>
                  <a:defRPr sz="4000" b="1">
                    <a:latin typeface="微软雅黑"/>
                    <a:ea typeface="微软雅黑"/>
                    <a:cs typeface="微软雅黑"/>
                    <a:sym typeface="微软雅黑"/>
                  </a:defRPr>
                </a:pPr>
                <a:endParaRPr/>
              </a:p>
            </p:txBody>
          </p:sp>
          <p:sp>
            <p:nvSpPr>
              <p:cNvPr id="197" name="性能"/>
              <p:cNvSpPr txBox="1"/>
              <p:nvPr/>
            </p:nvSpPr>
            <p:spPr>
              <a:xfrm>
                <a:off x="595596" y="842738"/>
                <a:ext cx="1192107" cy="8128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spAutoFit/>
              </a:bodyPr>
              <a:lstStyle>
                <a:lvl1pPr algn="ctr" defTabSz="1778000">
                  <a:lnSpc>
                    <a:spcPct val="90000"/>
                  </a:lnSpc>
                  <a:spcBef>
                    <a:spcPts val="1600"/>
                  </a:spcBef>
                  <a:defRPr sz="4000" b="1">
                    <a:latin typeface="微软雅黑"/>
                    <a:ea typeface="微软雅黑"/>
                    <a:cs typeface="微软雅黑"/>
                    <a:sym typeface="微软雅黑"/>
                  </a:defRPr>
                </a:lvl1pPr>
              </a:lstStyle>
              <a:p>
                <a:r>
                  <a:t>性能</a:t>
                </a:r>
              </a:p>
            </p:txBody>
          </p:sp>
        </p:grpSp>
        <p:sp>
          <p:nvSpPr>
            <p:cNvPr id="199" name="形状"/>
            <p:cNvSpPr/>
            <p:nvPr/>
          </p:nvSpPr>
          <p:spPr>
            <a:xfrm>
              <a:off x="3598847" y="2048571"/>
              <a:ext cx="1989397" cy="3085409"/>
            </a:xfrm>
            <a:custGeom>
              <a:avLst/>
              <a:gdLst/>
              <a:ahLst/>
              <a:cxnLst>
                <a:cxn ang="0">
                  <a:pos x="wd2" y="hd2"/>
                </a:cxn>
                <a:cxn ang="5400000">
                  <a:pos x="wd2" y="hd2"/>
                </a:cxn>
                <a:cxn ang="10800000">
                  <a:pos x="wd2" y="hd2"/>
                </a:cxn>
                <a:cxn ang="16200000">
                  <a:pos x="wd2" y="hd2"/>
                </a:cxn>
              </a:cxnLst>
              <a:rect l="0" t="0" r="r" b="b"/>
              <a:pathLst>
                <a:path w="21102" h="20924" extrusionOk="0">
                  <a:moveTo>
                    <a:pt x="0" y="78"/>
                  </a:moveTo>
                  <a:lnTo>
                    <a:pt x="0" y="78"/>
                  </a:lnTo>
                  <a:cubicBezTo>
                    <a:pt x="10409" y="-676"/>
                    <a:pt x="19803" y="4108"/>
                    <a:pt x="20982" y="10763"/>
                  </a:cubicBezTo>
                  <a:cubicBezTo>
                    <a:pt x="21600" y="14254"/>
                    <a:pt x="19820" y="17744"/>
                    <a:pt x="16103" y="20331"/>
                  </a:cubicBezTo>
                  <a:lnTo>
                    <a:pt x="16958" y="20924"/>
                  </a:lnTo>
                  <a:lnTo>
                    <a:pt x="14353" y="20595"/>
                  </a:lnTo>
                  <a:lnTo>
                    <a:pt x="13957" y="18844"/>
                  </a:lnTo>
                  <a:lnTo>
                    <a:pt x="14812" y="19437"/>
                  </a:lnTo>
                  <a:cubicBezTo>
                    <a:pt x="21126" y="14960"/>
                    <a:pt x="20568" y="8059"/>
                    <a:pt x="13567" y="4022"/>
                  </a:cubicBezTo>
                  <a:cubicBezTo>
                    <a:pt x="9935" y="1928"/>
                    <a:pt x="5073" y="931"/>
                    <a:pt x="213" y="1283"/>
                  </a:cubicBezTo>
                  <a:close/>
                </a:path>
              </a:pathLst>
            </a:custGeom>
            <a:solidFill>
              <a:schemeClr val="accent2"/>
            </a:solidFill>
            <a:ln w="12700" cap="flat">
              <a:noFill/>
              <a:miter lim="400000"/>
            </a:ln>
            <a:effectLst/>
          </p:spPr>
          <p:txBody>
            <a:bodyPr wrap="square" lIns="45719" tIns="45719" rIns="45719" bIns="45719" numCol="1" anchor="t">
              <a:noAutofit/>
            </a:bodyPr>
            <a:lstStyle/>
            <a:p>
              <a:endParaRPr/>
            </a:p>
          </p:txBody>
        </p:sp>
        <p:sp>
          <p:nvSpPr>
            <p:cNvPr id="200" name="形状"/>
            <p:cNvSpPr/>
            <p:nvPr/>
          </p:nvSpPr>
          <p:spPr>
            <a:xfrm>
              <a:off x="0" y="1415150"/>
              <a:ext cx="956348" cy="1420216"/>
            </a:xfrm>
            <a:custGeom>
              <a:avLst/>
              <a:gdLst/>
              <a:ahLst/>
              <a:cxnLst>
                <a:cxn ang="0">
                  <a:pos x="wd2" y="hd2"/>
                </a:cxn>
                <a:cxn ang="5400000">
                  <a:pos x="wd2" y="hd2"/>
                </a:cxn>
                <a:cxn ang="10800000">
                  <a:pos x="wd2" y="hd2"/>
                </a:cxn>
                <a:cxn ang="16200000">
                  <a:pos x="wd2" y="hd2"/>
                </a:cxn>
              </a:cxnLst>
              <a:rect l="0" t="0" r="r" b="b"/>
              <a:pathLst>
                <a:path w="21600" h="21600" extrusionOk="0">
                  <a:moveTo>
                    <a:pt x="20041" y="0"/>
                  </a:moveTo>
                  <a:lnTo>
                    <a:pt x="21600" y="2509"/>
                  </a:lnTo>
                  <a:lnTo>
                    <a:pt x="21600" y="2509"/>
                  </a:lnTo>
                  <a:cubicBezTo>
                    <a:pt x="11798" y="5271"/>
                    <a:pt x="5742" y="11963"/>
                    <a:pt x="6593" y="19095"/>
                  </a:cubicBezTo>
                  <a:lnTo>
                    <a:pt x="9206" y="18710"/>
                  </a:lnTo>
                  <a:lnTo>
                    <a:pt x="5109" y="21600"/>
                  </a:lnTo>
                  <a:lnTo>
                    <a:pt x="0" y="20067"/>
                  </a:lnTo>
                  <a:lnTo>
                    <a:pt x="2616" y="19681"/>
                  </a:lnTo>
                  <a:lnTo>
                    <a:pt x="2616" y="19681"/>
                  </a:lnTo>
                  <a:cubicBezTo>
                    <a:pt x="1369" y="11255"/>
                    <a:pt x="8440" y="3268"/>
                    <a:pt x="20041" y="0"/>
                  </a:cubicBezTo>
                  <a:close/>
                </a:path>
              </a:pathLst>
            </a:custGeom>
            <a:solidFill>
              <a:schemeClr val="accent3"/>
            </a:solidFill>
            <a:ln w="12700" cap="flat">
              <a:noFill/>
              <a:miter lim="400000"/>
            </a:ln>
            <a:effectLst/>
          </p:spPr>
          <p:txBody>
            <a:bodyPr wrap="square" lIns="45719" tIns="45719" rIns="45719" bIns="45719" numCol="1" anchor="t">
              <a:noAutofit/>
            </a:bodyPr>
            <a:lstStyle/>
            <a:p>
              <a:endParaRPr/>
            </a:p>
          </p:txBody>
        </p:sp>
        <p:sp>
          <p:nvSpPr>
            <p:cNvPr id="201" name="形状"/>
            <p:cNvSpPr/>
            <p:nvPr/>
          </p:nvSpPr>
          <p:spPr>
            <a:xfrm>
              <a:off x="1216195" y="196414"/>
              <a:ext cx="556410" cy="1131229"/>
            </a:xfrm>
            <a:custGeom>
              <a:avLst/>
              <a:gdLst/>
              <a:ahLst/>
              <a:cxnLst>
                <a:cxn ang="0">
                  <a:pos x="wd2" y="hd2"/>
                </a:cxn>
                <a:cxn ang="5400000">
                  <a:pos x="wd2" y="hd2"/>
                </a:cxn>
                <a:cxn ang="10800000">
                  <a:pos x="wd2" y="hd2"/>
                </a:cxn>
                <a:cxn ang="16200000">
                  <a:pos x="wd2" y="hd2"/>
                </a:cxn>
              </a:cxnLst>
              <a:rect l="0" t="0" r="r" b="b"/>
              <a:pathLst>
                <a:path w="20582" h="21600" extrusionOk="0">
                  <a:moveTo>
                    <a:pt x="183" y="21600"/>
                  </a:moveTo>
                  <a:lnTo>
                    <a:pt x="183" y="21600"/>
                  </a:lnTo>
                  <a:cubicBezTo>
                    <a:pt x="-1018" y="14315"/>
                    <a:pt x="3721" y="7101"/>
                    <a:pt x="13258" y="1696"/>
                  </a:cubicBezTo>
                  <a:lnTo>
                    <a:pt x="10348" y="0"/>
                  </a:lnTo>
                  <a:lnTo>
                    <a:pt x="19330" y="999"/>
                  </a:lnTo>
                  <a:lnTo>
                    <a:pt x="20582" y="5964"/>
                  </a:lnTo>
                  <a:lnTo>
                    <a:pt x="17674" y="4269"/>
                  </a:lnTo>
                  <a:lnTo>
                    <a:pt x="17674" y="4269"/>
                  </a:lnTo>
                  <a:cubicBezTo>
                    <a:pt x="9688" y="8944"/>
                    <a:pt x="5750" y="15100"/>
                    <a:pt x="6774" y="21311"/>
                  </a:cubicBezTo>
                  <a:close/>
                </a:path>
              </a:pathLst>
            </a:custGeom>
            <a:solidFill>
              <a:schemeClr val="accent4"/>
            </a:solidFill>
            <a:ln w="12700" cap="flat">
              <a:noFill/>
              <a:miter lim="400000"/>
            </a:ln>
            <a:effectLst/>
          </p:spPr>
          <p:txBody>
            <a:bodyPr wrap="square" lIns="45719" tIns="45719" rIns="45719" bIns="45719" numCol="1" anchor="t">
              <a:noAutofit/>
            </a:bodyPr>
            <a:lstStyle/>
            <a:p>
              <a:endParaRPr/>
            </a:p>
          </p:txBody>
        </p:sp>
      </p:gr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1"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882"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解决方案2.2</a:t>
            </a:r>
          </a:p>
        </p:txBody>
      </p:sp>
      <p:sp>
        <p:nvSpPr>
          <p:cNvPr id="883"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884"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885" name="文本框 10"/>
          <p:cNvSpPr txBox="1"/>
          <p:nvPr/>
        </p:nvSpPr>
        <p:spPr>
          <a:xfrm>
            <a:off x="3519806" y="136869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iOS</a:t>
            </a:r>
          </a:p>
        </p:txBody>
      </p:sp>
      <p:sp>
        <p:nvSpPr>
          <p:cNvPr id="886" name="文本框 13"/>
          <p:cNvSpPr txBox="1"/>
          <p:nvPr/>
        </p:nvSpPr>
        <p:spPr>
          <a:xfrm>
            <a:off x="8065268" y="138532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android</a:t>
            </a:r>
          </a:p>
        </p:txBody>
      </p:sp>
      <p:sp>
        <p:nvSpPr>
          <p:cNvPr id="887" name="文本框 14"/>
          <p:cNvSpPr txBox="1"/>
          <p:nvPr/>
        </p:nvSpPr>
        <p:spPr>
          <a:xfrm>
            <a:off x="776608" y="2105998"/>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888" name="文本框 17"/>
          <p:cNvSpPr txBox="1"/>
          <p:nvPr/>
        </p:nvSpPr>
        <p:spPr>
          <a:xfrm>
            <a:off x="776610" y="372942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a:t>
            </a:r>
          </a:p>
        </p:txBody>
      </p:sp>
      <p:sp>
        <p:nvSpPr>
          <p:cNvPr id="889" name="文本框 19"/>
          <p:cNvSpPr txBox="1"/>
          <p:nvPr/>
        </p:nvSpPr>
        <p:spPr>
          <a:xfrm>
            <a:off x="3100662" y="1975093"/>
            <a:ext cx="4284877" cy="1767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PNG-&gt;PVR_RGBA8888</a:t>
            </a:r>
          </a:p>
          <a:p>
            <a:pPr>
              <a:defRPr b="1">
                <a:solidFill>
                  <a:srgbClr val="FFFFFF"/>
                </a:solidFill>
                <a:latin typeface="微软雅黑"/>
                <a:ea typeface="微软雅黑"/>
                <a:cs typeface="微软雅黑"/>
                <a:sym typeface="微软雅黑"/>
              </a:defRPr>
            </a:pPr>
            <a:r>
              <a:t>PNG-&gt;PNG8-&gt;PVR_RGBA8888</a:t>
            </a:r>
          </a:p>
          <a:p>
            <a:pPr>
              <a:defRPr b="1">
                <a:solidFill>
                  <a:srgbClr val="FFFFFF"/>
                </a:solidFill>
                <a:latin typeface="微软雅黑"/>
                <a:ea typeface="微软雅黑"/>
                <a:cs typeface="微软雅黑"/>
                <a:sym typeface="微软雅黑"/>
              </a:defRPr>
            </a:pPr>
            <a:r>
              <a:t>PNG-&gt;PVR_RGBA4444</a:t>
            </a:r>
          </a:p>
          <a:p>
            <a:pPr>
              <a:defRPr b="1">
                <a:solidFill>
                  <a:srgbClr val="FFFFFF"/>
                </a:solidFill>
                <a:latin typeface="微软雅黑"/>
                <a:ea typeface="微软雅黑"/>
                <a:cs typeface="微软雅黑"/>
                <a:sym typeface="微软雅黑"/>
              </a:defRPr>
            </a:pPr>
            <a:r>
              <a:t>PVRTCI4</a:t>
            </a:r>
          </a:p>
          <a:p>
            <a:pPr>
              <a:defRPr b="1">
                <a:solidFill>
                  <a:srgbClr val="FFFFFF"/>
                </a:solidFill>
                <a:latin typeface="微软雅黑"/>
                <a:ea typeface="微软雅黑"/>
                <a:cs typeface="微软雅黑"/>
                <a:sym typeface="微软雅黑"/>
              </a:defRPr>
            </a:pPr>
            <a:endParaRPr/>
          </a:p>
        </p:txBody>
      </p:sp>
      <p:sp>
        <p:nvSpPr>
          <p:cNvPr id="890" name="文本框 24"/>
          <p:cNvSpPr txBox="1"/>
          <p:nvPr/>
        </p:nvSpPr>
        <p:spPr>
          <a:xfrm>
            <a:off x="3100662" y="3797946"/>
            <a:ext cx="4284877" cy="148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JPG</a:t>
            </a:r>
          </a:p>
          <a:p>
            <a:pPr>
              <a:defRPr b="1">
                <a:solidFill>
                  <a:srgbClr val="FFFFFF"/>
                </a:solidFill>
                <a:latin typeface="微软雅黑"/>
                <a:ea typeface="微软雅黑"/>
                <a:cs typeface="微软雅黑"/>
                <a:sym typeface="微软雅黑"/>
              </a:defRPr>
            </a:pPr>
            <a:r>
              <a:t>JPG_RGB565</a:t>
            </a:r>
          </a:p>
          <a:p>
            <a:pPr>
              <a:defRPr b="1">
                <a:solidFill>
                  <a:srgbClr val="FFFFFF"/>
                </a:solidFill>
                <a:latin typeface="微软雅黑"/>
                <a:ea typeface="微软雅黑"/>
                <a:cs typeface="微软雅黑"/>
                <a:sym typeface="微软雅黑"/>
              </a:defRPr>
            </a:pPr>
            <a:r>
              <a:t>PVRTCI4</a:t>
            </a:r>
          </a:p>
          <a:p>
            <a:pPr>
              <a:defRPr b="1">
                <a:solidFill>
                  <a:srgbClr val="FFFFFF"/>
                </a:solidFill>
                <a:latin typeface="微软雅黑"/>
                <a:ea typeface="微软雅黑"/>
                <a:cs typeface="微软雅黑"/>
                <a:sym typeface="微软雅黑"/>
              </a:defRPr>
            </a:pPr>
            <a:endParaRPr/>
          </a:p>
        </p:txBody>
      </p:sp>
      <p:sp>
        <p:nvSpPr>
          <p:cNvPr id="891" name="文本框 25"/>
          <p:cNvSpPr txBox="1"/>
          <p:nvPr/>
        </p:nvSpPr>
        <p:spPr>
          <a:xfrm>
            <a:off x="7567152" y="1975093"/>
            <a:ext cx="4284877" cy="1767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PNG-&gt;PVR_RGBA8888</a:t>
            </a:r>
          </a:p>
          <a:p>
            <a:pPr>
              <a:defRPr b="1">
                <a:solidFill>
                  <a:srgbClr val="FFFFFF"/>
                </a:solidFill>
                <a:latin typeface="微软雅黑"/>
                <a:ea typeface="微软雅黑"/>
                <a:cs typeface="微软雅黑"/>
                <a:sym typeface="微软雅黑"/>
              </a:defRPr>
            </a:pPr>
            <a:r>
              <a:t>PNG-&gt;PNG8-&gt;PVR_RGBA8888</a:t>
            </a:r>
          </a:p>
          <a:p>
            <a:pPr>
              <a:defRPr b="1">
                <a:solidFill>
                  <a:srgbClr val="FFFFFF"/>
                </a:solidFill>
                <a:latin typeface="微软雅黑"/>
                <a:ea typeface="微软雅黑"/>
                <a:cs typeface="微软雅黑"/>
                <a:sym typeface="微软雅黑"/>
              </a:defRPr>
            </a:pPr>
            <a:r>
              <a:t>PNG-&gt;PVR_RGBA4444</a:t>
            </a:r>
          </a:p>
          <a:p>
            <a:pPr>
              <a:defRPr b="1">
                <a:solidFill>
                  <a:srgbClr val="FFFFFF"/>
                </a:solidFill>
                <a:latin typeface="微软雅黑"/>
                <a:ea typeface="微软雅黑"/>
                <a:cs typeface="微软雅黑"/>
                <a:sym typeface="微软雅黑"/>
              </a:defRPr>
            </a:pPr>
            <a:r>
              <a:t>ETC1+ETC1</a:t>
            </a:r>
          </a:p>
          <a:p>
            <a:pPr>
              <a:defRPr b="1">
                <a:solidFill>
                  <a:srgbClr val="FFFFFF"/>
                </a:solidFill>
                <a:latin typeface="微软雅黑"/>
                <a:ea typeface="微软雅黑"/>
                <a:cs typeface="微软雅黑"/>
                <a:sym typeface="微软雅黑"/>
              </a:defRPr>
            </a:pPr>
            <a:endParaRPr/>
          </a:p>
        </p:txBody>
      </p:sp>
      <p:sp>
        <p:nvSpPr>
          <p:cNvPr id="892" name="文本框 26"/>
          <p:cNvSpPr txBox="1"/>
          <p:nvPr/>
        </p:nvSpPr>
        <p:spPr>
          <a:xfrm>
            <a:off x="7567152" y="3797946"/>
            <a:ext cx="4284877"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JPG</a:t>
            </a:r>
          </a:p>
          <a:p>
            <a:pPr>
              <a:defRPr b="1">
                <a:solidFill>
                  <a:srgbClr val="FFFFFF"/>
                </a:solidFill>
                <a:latin typeface="微软雅黑"/>
                <a:ea typeface="微软雅黑"/>
                <a:cs typeface="微软雅黑"/>
                <a:sym typeface="微软雅黑"/>
              </a:defRPr>
            </a:pPr>
            <a:r>
              <a:t>JPG_RGB565</a:t>
            </a:r>
          </a:p>
          <a:p>
            <a:pPr>
              <a:defRPr b="1">
                <a:solidFill>
                  <a:srgbClr val="FFFFFF"/>
                </a:solidFill>
                <a:latin typeface="微软雅黑"/>
                <a:ea typeface="微软雅黑"/>
                <a:cs typeface="微软雅黑"/>
                <a:sym typeface="微软雅黑"/>
              </a:defRPr>
            </a:pPr>
            <a:r>
              <a:t>ETC1</a:t>
            </a:r>
          </a:p>
        </p:txBody>
      </p:sp>
      <p:graphicFrame>
        <p:nvGraphicFramePr>
          <p:cNvPr id="893" name="表格 27"/>
          <p:cNvGraphicFramePr/>
          <p:nvPr/>
        </p:nvGraphicFramePr>
        <p:xfrm>
          <a:off x="3894232" y="5447822"/>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graphicFrame>
        <p:nvGraphicFramePr>
          <p:cNvPr id="894" name="表格 28"/>
          <p:cNvGraphicFramePr/>
          <p:nvPr/>
        </p:nvGraphicFramePr>
        <p:xfrm>
          <a:off x="2170938" y="5447822"/>
          <a:ext cx="1593627"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895" name="文本框 29"/>
          <p:cNvSpPr txBox="1"/>
          <p:nvPr/>
        </p:nvSpPr>
        <p:spPr>
          <a:xfrm>
            <a:off x="1728554" y="5026607"/>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PNG</a:t>
            </a:r>
          </a:p>
        </p:txBody>
      </p:sp>
      <p:sp>
        <p:nvSpPr>
          <p:cNvPr id="896" name="文本框 30"/>
          <p:cNvSpPr txBox="1"/>
          <p:nvPr/>
        </p:nvSpPr>
        <p:spPr>
          <a:xfrm>
            <a:off x="3451847" y="5026607"/>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JPG</a:t>
            </a:r>
          </a:p>
        </p:txBody>
      </p:sp>
      <p:graphicFrame>
        <p:nvGraphicFramePr>
          <p:cNvPr id="897" name="表格 31"/>
          <p:cNvGraphicFramePr/>
          <p:nvPr/>
        </p:nvGraphicFramePr>
        <p:xfrm>
          <a:off x="5652694" y="5447822"/>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graphicFrame>
        <p:nvGraphicFramePr>
          <p:cNvPr id="898" name="表格 32"/>
          <p:cNvGraphicFramePr/>
          <p:nvPr/>
        </p:nvGraphicFramePr>
        <p:xfrm>
          <a:off x="7399432" y="5447822"/>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6</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899" name="文本框 33"/>
          <p:cNvSpPr txBox="1"/>
          <p:nvPr/>
        </p:nvSpPr>
        <p:spPr>
          <a:xfrm>
            <a:off x="5186864" y="5026023"/>
            <a:ext cx="2478391"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PVR8888</a:t>
            </a:r>
          </a:p>
        </p:txBody>
      </p:sp>
      <p:sp>
        <p:nvSpPr>
          <p:cNvPr id="900" name="文本框 34"/>
          <p:cNvSpPr txBox="1"/>
          <p:nvPr/>
        </p:nvSpPr>
        <p:spPr>
          <a:xfrm>
            <a:off x="6948020" y="5026023"/>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PVRTC4</a:t>
            </a:r>
          </a:p>
        </p:txBody>
      </p:sp>
      <p:graphicFrame>
        <p:nvGraphicFramePr>
          <p:cNvPr id="901" name="表格 35"/>
          <p:cNvGraphicFramePr/>
          <p:nvPr/>
        </p:nvGraphicFramePr>
        <p:xfrm>
          <a:off x="9160588" y="5455968"/>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902" name="文本框 36"/>
          <p:cNvSpPr txBox="1"/>
          <p:nvPr/>
        </p:nvSpPr>
        <p:spPr>
          <a:xfrm>
            <a:off x="8709176" y="5034167"/>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ETC1</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6"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907"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解决方案2.5</a:t>
            </a:r>
          </a:p>
        </p:txBody>
      </p:sp>
      <p:sp>
        <p:nvSpPr>
          <p:cNvPr id="908"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909"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910" name="文本框 23"/>
          <p:cNvSpPr txBox="1"/>
          <p:nvPr/>
        </p:nvSpPr>
        <p:spPr>
          <a:xfrm>
            <a:off x="3575537" y="2436759"/>
            <a:ext cx="6142894" cy="1297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400">
                <a:solidFill>
                  <a:srgbClr val="FFFFFF"/>
                </a:solidFill>
                <a:latin typeface="微软雅黑"/>
                <a:ea typeface="微软雅黑"/>
                <a:cs typeface="微软雅黑"/>
                <a:sym typeface="微软雅黑"/>
              </a:defRPr>
            </a:pPr>
            <a:r>
              <a:t>质量比ETC1差</a:t>
            </a:r>
          </a:p>
          <a:p>
            <a:pPr marL="285750" indent="-285750">
              <a:buSzPct val="100000"/>
              <a:buFont typeface="Arial"/>
              <a:buChar char="•"/>
              <a:defRPr sz="2400">
                <a:solidFill>
                  <a:srgbClr val="FFFFFF"/>
                </a:solidFill>
                <a:latin typeface="微软雅黑"/>
                <a:ea typeface="微软雅黑"/>
                <a:cs typeface="微软雅黑"/>
                <a:sym typeface="微软雅黑"/>
              </a:defRPr>
            </a:pPr>
            <a:endParaRPr/>
          </a:p>
          <a:p>
            <a:pPr marL="285750" indent="-285750">
              <a:buSzPct val="100000"/>
              <a:buFont typeface="Arial"/>
              <a:buChar char="•"/>
              <a:defRPr sz="2400">
                <a:solidFill>
                  <a:srgbClr val="FFFFFF"/>
                </a:solidFill>
                <a:latin typeface="微软雅黑"/>
                <a:ea typeface="微软雅黑"/>
                <a:cs typeface="微软雅黑"/>
                <a:sym typeface="微软雅黑"/>
              </a:defRPr>
            </a:pPr>
            <a:r>
              <a:t>只能正方形, 内存利用率低</a:t>
            </a:r>
          </a:p>
        </p:txBody>
      </p:sp>
      <p:sp>
        <p:nvSpPr>
          <p:cNvPr id="911" name="矩形 1"/>
          <p:cNvSpPr txBox="1"/>
          <p:nvPr/>
        </p:nvSpPr>
        <p:spPr>
          <a:xfrm>
            <a:off x="5198112" y="1568751"/>
            <a:ext cx="217091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PVRTC4</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914"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解决方案2.5</a:t>
            </a:r>
          </a:p>
        </p:txBody>
      </p:sp>
      <p:sp>
        <p:nvSpPr>
          <p:cNvPr id="915"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916"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917" name="图片 2" descr="图片 2"/>
          <p:cNvPicPr>
            <a:picLocks noChangeAspect="1"/>
          </p:cNvPicPr>
          <p:nvPr/>
        </p:nvPicPr>
        <p:blipFill>
          <a:blip r:embed="rId4">
            <a:extLst/>
          </a:blip>
          <a:stretch>
            <a:fillRect/>
          </a:stretch>
        </p:blipFill>
        <p:spPr>
          <a:xfrm>
            <a:off x="3428120" y="1461095"/>
            <a:ext cx="5178671" cy="5161828"/>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9" name="图片 3" descr="图片 3"/>
          <p:cNvPicPr>
            <a:picLocks noChangeAspect="1"/>
          </p:cNvPicPr>
          <p:nvPr/>
        </p:nvPicPr>
        <p:blipFill>
          <a:blip r:embed="rId2">
            <a:extLst/>
          </a:blip>
          <a:stretch>
            <a:fillRect/>
          </a:stretch>
        </p:blipFill>
        <p:spPr>
          <a:xfrm>
            <a:off x="3416691" y="1461093"/>
            <a:ext cx="5178670" cy="5145042"/>
          </a:xfrm>
          <a:prstGeom prst="rect">
            <a:avLst/>
          </a:prstGeom>
          <a:ln w="12700">
            <a:miter lim="400000"/>
          </a:ln>
        </p:spPr>
      </p:pic>
      <p:pic>
        <p:nvPicPr>
          <p:cNvPr id="920"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921"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解决方案2.5</a:t>
            </a:r>
          </a:p>
        </p:txBody>
      </p:sp>
      <p:sp>
        <p:nvSpPr>
          <p:cNvPr id="922"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923"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5"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926"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解决方案2.5</a:t>
            </a:r>
          </a:p>
        </p:txBody>
      </p:sp>
      <p:sp>
        <p:nvSpPr>
          <p:cNvPr id="927"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928"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929" name="矩形 1"/>
          <p:cNvSpPr txBox="1"/>
          <p:nvPr/>
        </p:nvSpPr>
        <p:spPr>
          <a:xfrm>
            <a:off x="5198112" y="1568751"/>
            <a:ext cx="217091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PVRTC4</a:t>
            </a:r>
          </a:p>
        </p:txBody>
      </p:sp>
      <p:sp>
        <p:nvSpPr>
          <p:cNvPr id="930" name="矩形 7"/>
          <p:cNvSpPr txBox="1"/>
          <p:nvPr/>
        </p:nvSpPr>
        <p:spPr>
          <a:xfrm>
            <a:off x="2454911" y="2576934"/>
            <a:ext cx="3641089"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PVRTCI 4bpp RGBA</a:t>
            </a:r>
          </a:p>
        </p:txBody>
      </p:sp>
      <p:sp>
        <p:nvSpPr>
          <p:cNvPr id="931" name="矩形 8"/>
          <p:cNvSpPr txBox="1"/>
          <p:nvPr/>
        </p:nvSpPr>
        <p:spPr>
          <a:xfrm>
            <a:off x="6827618" y="2576934"/>
            <a:ext cx="364108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PVRTCI 4bpp RGB</a:t>
            </a:r>
          </a:p>
        </p:txBody>
      </p:sp>
      <p:sp>
        <p:nvSpPr>
          <p:cNvPr id="932" name="矩形 9"/>
          <p:cNvSpPr txBox="1"/>
          <p:nvPr/>
        </p:nvSpPr>
        <p:spPr>
          <a:xfrm>
            <a:off x="3156150" y="4194719"/>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8   </a:t>
            </a:r>
            <a:r>
              <a:rPr>
                <a:solidFill>
                  <a:srgbClr val="00CC00"/>
                </a:solidFill>
              </a:rPr>
              <a:t>8  </a:t>
            </a:r>
            <a:r>
              <a:rPr>
                <a:solidFill>
                  <a:srgbClr val="00B0F0"/>
                </a:solidFill>
              </a:rPr>
              <a:t>7  </a:t>
            </a:r>
            <a:r>
              <a:rPr>
                <a:solidFill>
                  <a:srgbClr val="FFFFFF"/>
                </a:solidFill>
              </a:rPr>
              <a:t>6</a:t>
            </a:r>
          </a:p>
        </p:txBody>
      </p:sp>
      <p:sp>
        <p:nvSpPr>
          <p:cNvPr id="933" name="矩形 11"/>
          <p:cNvSpPr txBox="1"/>
          <p:nvPr/>
        </p:nvSpPr>
        <p:spPr>
          <a:xfrm>
            <a:off x="7627181" y="4213207"/>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10 </a:t>
            </a:r>
            <a:r>
              <a:rPr>
                <a:solidFill>
                  <a:srgbClr val="00CC00"/>
                </a:solidFill>
              </a:rPr>
              <a:t>10  </a:t>
            </a:r>
            <a:r>
              <a:rPr>
                <a:solidFill>
                  <a:srgbClr val="00B0F0"/>
                </a:solidFill>
              </a:rPr>
              <a:t>9  </a:t>
            </a:r>
            <a:r>
              <a:rPr>
                <a:solidFill>
                  <a:srgbClr val="FFFFFF"/>
                </a:solidFill>
              </a:rPr>
              <a:t>0</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5"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936"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解决方案2.5</a:t>
            </a:r>
          </a:p>
        </p:txBody>
      </p:sp>
      <p:sp>
        <p:nvSpPr>
          <p:cNvPr id="937"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938"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939" name="矩形 1"/>
          <p:cNvSpPr txBox="1"/>
          <p:nvPr/>
        </p:nvSpPr>
        <p:spPr>
          <a:xfrm>
            <a:off x="5198112" y="1568751"/>
            <a:ext cx="217091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PVRTC4</a:t>
            </a:r>
          </a:p>
        </p:txBody>
      </p:sp>
      <p:sp>
        <p:nvSpPr>
          <p:cNvPr id="940" name="矩形 8"/>
          <p:cNvSpPr txBox="1"/>
          <p:nvPr/>
        </p:nvSpPr>
        <p:spPr>
          <a:xfrm>
            <a:off x="1839756" y="2577332"/>
            <a:ext cx="822481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FFFF"/>
                </a:solidFill>
                <a:latin typeface="微软雅黑"/>
                <a:ea typeface="微软雅黑"/>
                <a:cs typeface="微软雅黑"/>
                <a:sym typeface="微软雅黑"/>
              </a:defRPr>
            </a:lvl1pPr>
          </a:lstStyle>
          <a:p>
            <a:r>
              <a:t>PVRTCI 4bpp RGB   +   PVRTCI 4bpp RGB</a:t>
            </a:r>
          </a:p>
        </p:txBody>
      </p:sp>
      <p:sp>
        <p:nvSpPr>
          <p:cNvPr id="941" name="矩形 11"/>
          <p:cNvSpPr txBox="1"/>
          <p:nvPr/>
        </p:nvSpPr>
        <p:spPr>
          <a:xfrm>
            <a:off x="3371705" y="3566631"/>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10 </a:t>
            </a:r>
            <a:r>
              <a:rPr>
                <a:solidFill>
                  <a:srgbClr val="00CC00"/>
                </a:solidFill>
              </a:rPr>
              <a:t>10  </a:t>
            </a:r>
            <a:r>
              <a:rPr>
                <a:solidFill>
                  <a:srgbClr val="00B0F0"/>
                </a:solidFill>
              </a:rPr>
              <a:t>9  </a:t>
            </a:r>
            <a:r>
              <a:rPr>
                <a:solidFill>
                  <a:srgbClr val="FFFFFF"/>
                </a:solidFill>
              </a:rPr>
              <a:t>0</a:t>
            </a:r>
          </a:p>
        </p:txBody>
      </p:sp>
      <p:sp>
        <p:nvSpPr>
          <p:cNvPr id="942" name="矩形 12"/>
          <p:cNvSpPr txBox="1"/>
          <p:nvPr/>
        </p:nvSpPr>
        <p:spPr>
          <a:xfrm>
            <a:off x="6736229" y="3610130"/>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10 </a:t>
            </a:r>
            <a:r>
              <a:rPr>
                <a:solidFill>
                  <a:srgbClr val="00CC00"/>
                </a:solidFill>
              </a:rPr>
              <a:t>10  </a:t>
            </a:r>
            <a:r>
              <a:rPr>
                <a:solidFill>
                  <a:srgbClr val="00B0F0"/>
                </a:solidFill>
              </a:rPr>
              <a:t>9  </a:t>
            </a:r>
            <a:r>
              <a:rPr>
                <a:solidFill>
                  <a:srgbClr val="FFFFFF"/>
                </a:solidFill>
              </a:rPr>
              <a:t>0</a:t>
            </a:r>
          </a:p>
        </p:txBody>
      </p:sp>
      <p:sp>
        <p:nvSpPr>
          <p:cNvPr id="943" name="矩形 13"/>
          <p:cNvSpPr txBox="1"/>
          <p:nvPr/>
        </p:nvSpPr>
        <p:spPr>
          <a:xfrm>
            <a:off x="4948994" y="4955192"/>
            <a:ext cx="2294011"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10 </a:t>
            </a:r>
            <a:r>
              <a:rPr>
                <a:solidFill>
                  <a:srgbClr val="00CC00"/>
                </a:solidFill>
              </a:rPr>
              <a:t>10  </a:t>
            </a:r>
            <a:r>
              <a:rPr>
                <a:solidFill>
                  <a:srgbClr val="00B0F0"/>
                </a:solidFill>
              </a:rPr>
              <a:t>9  </a:t>
            </a:r>
            <a:r>
              <a:rPr>
                <a:solidFill>
                  <a:srgbClr val="FFFFFF"/>
                </a:solidFill>
              </a:rPr>
              <a:t>10</a:t>
            </a:r>
          </a:p>
        </p:txBody>
      </p:sp>
      <p:sp>
        <p:nvSpPr>
          <p:cNvPr id="944" name="右箭头 5"/>
          <p:cNvSpPr/>
          <p:nvPr/>
        </p:nvSpPr>
        <p:spPr>
          <a:xfrm rot="6258165">
            <a:off x="6626166" y="4642680"/>
            <a:ext cx="677069" cy="234070"/>
          </a:xfrm>
          <a:prstGeom prst="rightArrow">
            <a:avLst>
              <a:gd name="adj1" fmla="val 50000"/>
              <a:gd name="adj2" fmla="val 50000"/>
            </a:avLst>
          </a:prstGeom>
          <a:solidFill>
            <a:schemeClr val="accent1"/>
          </a:solidFill>
          <a:ln w="12700">
            <a:solidFill>
              <a:srgbClr val="42719B"/>
            </a:solidFill>
            <a:miter/>
          </a:ln>
        </p:spPr>
        <p:txBody>
          <a:bodyPr lIns="45719" rIns="45719" anchor="ctr"/>
          <a:lstStyle/>
          <a:p>
            <a:pPr algn="ctr">
              <a:defRPr>
                <a:solidFill>
                  <a:srgbClr val="FFFFFF"/>
                </a:solidFill>
              </a:defRPr>
            </a:pPr>
            <a:endParaRPr/>
          </a:p>
        </p:txBody>
      </p:sp>
      <p:sp>
        <p:nvSpPr>
          <p:cNvPr id="945" name="矩形 14"/>
          <p:cNvSpPr txBox="1"/>
          <p:nvPr/>
        </p:nvSpPr>
        <p:spPr>
          <a:xfrm>
            <a:off x="8971220" y="5725411"/>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8   </a:t>
            </a:r>
            <a:r>
              <a:rPr>
                <a:solidFill>
                  <a:srgbClr val="00CC00"/>
                </a:solidFill>
              </a:rPr>
              <a:t>8  </a:t>
            </a:r>
            <a:r>
              <a:rPr>
                <a:solidFill>
                  <a:srgbClr val="00B0F0"/>
                </a:solidFill>
              </a:rPr>
              <a:t>7  </a:t>
            </a:r>
            <a:r>
              <a:rPr>
                <a:solidFill>
                  <a:srgbClr val="FFFFFF"/>
                </a:solidFill>
              </a:rPr>
              <a:t>6</a:t>
            </a:r>
          </a:p>
        </p:txBody>
      </p:sp>
      <p:sp>
        <p:nvSpPr>
          <p:cNvPr id="946" name="矩形 7"/>
          <p:cNvSpPr txBox="1"/>
          <p:nvPr/>
        </p:nvSpPr>
        <p:spPr>
          <a:xfrm>
            <a:off x="8171657" y="5171102"/>
            <a:ext cx="364108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PVRTCI 4bpp RGBA</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8"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949"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解决方案2.5</a:t>
            </a:r>
          </a:p>
        </p:txBody>
      </p:sp>
      <p:sp>
        <p:nvSpPr>
          <p:cNvPr id="950"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951"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952" name="矩形 1"/>
          <p:cNvSpPr txBox="1"/>
          <p:nvPr/>
        </p:nvSpPr>
        <p:spPr>
          <a:xfrm>
            <a:off x="5198112" y="1568751"/>
            <a:ext cx="217091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PVRTC4</a:t>
            </a:r>
          </a:p>
        </p:txBody>
      </p:sp>
      <p:sp>
        <p:nvSpPr>
          <p:cNvPr id="953" name="矩形 11"/>
          <p:cNvSpPr txBox="1"/>
          <p:nvPr/>
        </p:nvSpPr>
        <p:spPr>
          <a:xfrm>
            <a:off x="3371705" y="3566631"/>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10 </a:t>
            </a:r>
            <a:r>
              <a:rPr>
                <a:solidFill>
                  <a:srgbClr val="00CC00"/>
                </a:solidFill>
              </a:rPr>
              <a:t>10  </a:t>
            </a:r>
            <a:r>
              <a:rPr>
                <a:solidFill>
                  <a:srgbClr val="00B0F0"/>
                </a:solidFill>
              </a:rPr>
              <a:t>9  </a:t>
            </a:r>
            <a:r>
              <a:rPr>
                <a:solidFill>
                  <a:srgbClr val="FFFFFF"/>
                </a:solidFill>
              </a:rPr>
              <a:t>0</a:t>
            </a:r>
          </a:p>
        </p:txBody>
      </p:sp>
      <p:sp>
        <p:nvSpPr>
          <p:cNvPr id="954" name="矩形 12"/>
          <p:cNvSpPr txBox="1"/>
          <p:nvPr/>
        </p:nvSpPr>
        <p:spPr>
          <a:xfrm>
            <a:off x="6736229" y="3610130"/>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10 </a:t>
            </a:r>
            <a:r>
              <a:rPr>
                <a:solidFill>
                  <a:srgbClr val="00CC00"/>
                </a:solidFill>
              </a:rPr>
              <a:t>10  </a:t>
            </a:r>
            <a:r>
              <a:rPr>
                <a:solidFill>
                  <a:srgbClr val="00B0F0"/>
                </a:solidFill>
              </a:rPr>
              <a:t>9  </a:t>
            </a:r>
            <a:r>
              <a:rPr>
                <a:solidFill>
                  <a:srgbClr val="FFFFFF"/>
                </a:solidFill>
              </a:rPr>
              <a:t>0</a:t>
            </a:r>
          </a:p>
        </p:txBody>
      </p:sp>
      <p:sp>
        <p:nvSpPr>
          <p:cNvPr id="955" name="矩形 13"/>
          <p:cNvSpPr txBox="1"/>
          <p:nvPr/>
        </p:nvSpPr>
        <p:spPr>
          <a:xfrm>
            <a:off x="4948994" y="4955192"/>
            <a:ext cx="2420035"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10 </a:t>
            </a:r>
            <a:r>
              <a:rPr>
                <a:solidFill>
                  <a:srgbClr val="00CC00"/>
                </a:solidFill>
              </a:rPr>
              <a:t>10  </a:t>
            </a:r>
            <a:r>
              <a:rPr>
                <a:solidFill>
                  <a:srgbClr val="00B0F0"/>
                </a:solidFill>
              </a:rPr>
              <a:t>10  </a:t>
            </a:r>
            <a:r>
              <a:rPr>
                <a:solidFill>
                  <a:srgbClr val="FFFFFF"/>
                </a:solidFill>
              </a:rPr>
              <a:t>10</a:t>
            </a:r>
          </a:p>
        </p:txBody>
      </p:sp>
      <p:sp>
        <p:nvSpPr>
          <p:cNvPr id="956" name="右箭头 5"/>
          <p:cNvSpPr/>
          <p:nvPr/>
        </p:nvSpPr>
        <p:spPr>
          <a:xfrm rot="7619442">
            <a:off x="6397695" y="4620931"/>
            <a:ext cx="677069" cy="234070"/>
          </a:xfrm>
          <a:prstGeom prst="rightArrow">
            <a:avLst>
              <a:gd name="adj1" fmla="val 50000"/>
              <a:gd name="adj2" fmla="val 50000"/>
            </a:avLst>
          </a:prstGeom>
          <a:solidFill>
            <a:schemeClr val="accent1"/>
          </a:solidFill>
          <a:ln w="12700">
            <a:solidFill>
              <a:srgbClr val="42719B"/>
            </a:solidFill>
            <a:miter/>
          </a:ln>
        </p:spPr>
        <p:txBody>
          <a:bodyPr lIns="45719" rIns="45719" anchor="ctr"/>
          <a:lstStyle/>
          <a:p>
            <a:pPr algn="ctr">
              <a:defRPr>
                <a:solidFill>
                  <a:srgbClr val="FFFFFF"/>
                </a:solidFill>
              </a:defRPr>
            </a:pPr>
            <a:endParaRPr/>
          </a:p>
        </p:txBody>
      </p:sp>
      <p:sp>
        <p:nvSpPr>
          <p:cNvPr id="957" name="右箭头 17"/>
          <p:cNvSpPr/>
          <p:nvPr/>
        </p:nvSpPr>
        <p:spPr>
          <a:xfrm rot="7807241">
            <a:off x="6937622" y="4642680"/>
            <a:ext cx="677069" cy="234070"/>
          </a:xfrm>
          <a:prstGeom prst="rightArrow">
            <a:avLst>
              <a:gd name="adj1" fmla="val 50000"/>
              <a:gd name="adj2" fmla="val 50000"/>
            </a:avLst>
          </a:prstGeom>
          <a:solidFill>
            <a:schemeClr val="accent1"/>
          </a:solidFill>
          <a:ln w="12700">
            <a:solidFill>
              <a:srgbClr val="42719B"/>
            </a:solidFill>
            <a:miter/>
          </a:ln>
        </p:spPr>
        <p:txBody>
          <a:bodyPr lIns="45719" rIns="45719" anchor="ctr"/>
          <a:lstStyle/>
          <a:p>
            <a:pPr algn="ctr">
              <a:defRPr>
                <a:solidFill>
                  <a:srgbClr val="FFFFFF"/>
                </a:solidFill>
              </a:defRPr>
            </a:pPr>
            <a:endParaRPr/>
          </a:p>
        </p:txBody>
      </p:sp>
      <p:sp>
        <p:nvSpPr>
          <p:cNvPr id="958" name="矩形 8"/>
          <p:cNvSpPr txBox="1"/>
          <p:nvPr/>
        </p:nvSpPr>
        <p:spPr>
          <a:xfrm>
            <a:off x="1839756" y="2577332"/>
            <a:ext cx="822481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FFFF"/>
                </a:solidFill>
                <a:latin typeface="微软雅黑"/>
                <a:ea typeface="微软雅黑"/>
                <a:cs typeface="微软雅黑"/>
                <a:sym typeface="微软雅黑"/>
              </a:defRPr>
            </a:lvl1pPr>
          </a:lstStyle>
          <a:p>
            <a:r>
              <a:t>PVRTCI 4bpp RGB   +   PVRTCI 4bpp RGB</a:t>
            </a:r>
          </a:p>
        </p:txBody>
      </p:sp>
      <p:sp>
        <p:nvSpPr>
          <p:cNvPr id="959" name="矩形 14"/>
          <p:cNvSpPr txBox="1"/>
          <p:nvPr/>
        </p:nvSpPr>
        <p:spPr>
          <a:xfrm>
            <a:off x="8971219" y="5725411"/>
            <a:ext cx="2041962" cy="95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0000"/>
                </a:solidFill>
                <a:latin typeface="微软雅黑"/>
                <a:ea typeface="微软雅黑"/>
                <a:cs typeface="微软雅黑"/>
                <a:sym typeface="微软雅黑"/>
              </a:defRPr>
            </a:pPr>
            <a:r>
              <a:t>R  </a:t>
            </a:r>
            <a:r>
              <a:rPr>
                <a:solidFill>
                  <a:srgbClr val="00CC00"/>
                </a:solidFill>
              </a:rPr>
              <a:t>G  </a:t>
            </a:r>
            <a:r>
              <a:rPr>
                <a:solidFill>
                  <a:srgbClr val="00B0F0"/>
                </a:solidFill>
              </a:rPr>
              <a:t>B  </a:t>
            </a:r>
            <a:r>
              <a:rPr>
                <a:solidFill>
                  <a:srgbClr val="FFFFFF"/>
                </a:solidFill>
              </a:rPr>
              <a:t>A</a:t>
            </a:r>
          </a:p>
          <a:p>
            <a:pPr>
              <a:defRPr sz="2800">
                <a:solidFill>
                  <a:srgbClr val="FF0000"/>
                </a:solidFill>
                <a:latin typeface="微软雅黑"/>
                <a:ea typeface="微软雅黑"/>
                <a:cs typeface="微软雅黑"/>
                <a:sym typeface="微软雅黑"/>
              </a:defRPr>
            </a:pPr>
            <a:r>
              <a:t>8   </a:t>
            </a:r>
            <a:r>
              <a:rPr>
                <a:solidFill>
                  <a:srgbClr val="00CC00"/>
                </a:solidFill>
              </a:rPr>
              <a:t>8  </a:t>
            </a:r>
            <a:r>
              <a:rPr>
                <a:solidFill>
                  <a:srgbClr val="00B0F0"/>
                </a:solidFill>
              </a:rPr>
              <a:t>7  </a:t>
            </a:r>
            <a:r>
              <a:rPr>
                <a:solidFill>
                  <a:srgbClr val="FFFFFF"/>
                </a:solidFill>
              </a:rPr>
              <a:t>6</a:t>
            </a:r>
          </a:p>
        </p:txBody>
      </p:sp>
      <p:sp>
        <p:nvSpPr>
          <p:cNvPr id="960" name="矩形 7"/>
          <p:cNvSpPr txBox="1"/>
          <p:nvPr/>
        </p:nvSpPr>
        <p:spPr>
          <a:xfrm>
            <a:off x="8171657" y="5171102"/>
            <a:ext cx="364108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PVRTCI 4bpp RGBA</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963"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解决方案2.5</a:t>
            </a:r>
          </a:p>
        </p:txBody>
      </p:sp>
      <p:sp>
        <p:nvSpPr>
          <p:cNvPr id="964"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965"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966" name="文本框 23"/>
          <p:cNvSpPr txBox="1"/>
          <p:nvPr/>
        </p:nvSpPr>
        <p:spPr>
          <a:xfrm>
            <a:off x="3575537" y="2436759"/>
            <a:ext cx="6142894" cy="3558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400">
                <a:solidFill>
                  <a:srgbClr val="FFFFFF"/>
                </a:solidFill>
                <a:latin typeface="微软雅黑"/>
                <a:ea typeface="微软雅黑"/>
                <a:cs typeface="微软雅黑"/>
                <a:sym typeface="微软雅黑"/>
              </a:defRPr>
            </a:pPr>
            <a:r>
              <a:t>ETC1 + ETC1</a:t>
            </a:r>
          </a:p>
          <a:p>
            <a:pPr lvl="1">
              <a:defRPr sz="2400">
                <a:solidFill>
                  <a:srgbClr val="FFFFFF"/>
                </a:solidFill>
                <a:latin typeface="微软雅黑"/>
                <a:ea typeface="微软雅黑"/>
                <a:cs typeface="微软雅黑"/>
                <a:sym typeface="微软雅黑"/>
              </a:defRPr>
            </a:pPr>
            <a:r>
              <a:t>25%内存</a:t>
            </a:r>
          </a:p>
          <a:p>
            <a:pPr lvl="1">
              <a:defRPr sz="2400">
                <a:solidFill>
                  <a:srgbClr val="FFFFFF"/>
                </a:solidFill>
                <a:latin typeface="微软雅黑"/>
                <a:ea typeface="微软雅黑"/>
                <a:cs typeface="微软雅黑"/>
                <a:sym typeface="微软雅黑"/>
              </a:defRPr>
            </a:pPr>
            <a:endParaRPr/>
          </a:p>
          <a:p>
            <a:pPr marL="285750" indent="-285750">
              <a:buSzPct val="100000"/>
              <a:buFont typeface="Arial"/>
              <a:buChar char="•"/>
              <a:defRPr sz="2400">
                <a:solidFill>
                  <a:srgbClr val="FFFFFF"/>
                </a:solidFill>
                <a:latin typeface="微软雅黑"/>
                <a:ea typeface="微软雅黑"/>
                <a:cs typeface="微软雅黑"/>
                <a:sym typeface="微软雅黑"/>
              </a:defRPr>
            </a:pPr>
            <a:r>
              <a:t>PVRTC4 + PVRTC4</a:t>
            </a:r>
          </a:p>
          <a:p>
            <a:pPr lvl="1">
              <a:defRPr sz="2400">
                <a:solidFill>
                  <a:srgbClr val="FFFFFF"/>
                </a:solidFill>
                <a:latin typeface="微软雅黑"/>
                <a:ea typeface="微软雅黑"/>
                <a:cs typeface="微软雅黑"/>
                <a:sym typeface="微软雅黑"/>
              </a:defRPr>
            </a:pPr>
            <a:r>
              <a:t>25%+内存(正方形且2的幂)</a:t>
            </a:r>
          </a:p>
          <a:p>
            <a:pPr lvl="1">
              <a:defRPr sz="2400">
                <a:solidFill>
                  <a:srgbClr val="FFFFFF"/>
                </a:solidFill>
                <a:latin typeface="微软雅黑"/>
                <a:ea typeface="微软雅黑"/>
                <a:cs typeface="微软雅黑"/>
                <a:sym typeface="微软雅黑"/>
              </a:defRPr>
            </a:pPr>
            <a:endParaRPr/>
          </a:p>
          <a:p>
            <a:pPr lvl="1">
              <a:defRPr sz="2400">
                <a:solidFill>
                  <a:srgbClr val="FFFFFF"/>
                </a:solidFill>
                <a:latin typeface="微软雅黑"/>
                <a:ea typeface="微软雅黑"/>
                <a:cs typeface="微软雅黑"/>
                <a:sym typeface="微软雅黑"/>
              </a:defRPr>
            </a:pPr>
            <a:endParaRPr/>
          </a:p>
          <a:p>
            <a:pPr lvl="1">
              <a:defRPr sz="2400">
                <a:solidFill>
                  <a:srgbClr val="FFFFFF"/>
                </a:solidFill>
                <a:latin typeface="微软雅黑"/>
                <a:ea typeface="微软雅黑"/>
                <a:cs typeface="微软雅黑"/>
                <a:sym typeface="微软雅黑"/>
              </a:defRPr>
            </a:pPr>
            <a:r>
              <a:t>iOS内存 &gt; android内存</a:t>
            </a:r>
          </a:p>
        </p:txBody>
      </p:sp>
      <p:sp>
        <p:nvSpPr>
          <p:cNvPr id="967" name="矩形 1"/>
          <p:cNvSpPr txBox="1"/>
          <p:nvPr/>
        </p:nvSpPr>
        <p:spPr>
          <a:xfrm>
            <a:off x="5198112" y="1568751"/>
            <a:ext cx="2170918"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PVRTC4</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9"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970"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解决方案2.5</a:t>
            </a:r>
          </a:p>
        </p:txBody>
      </p:sp>
      <p:sp>
        <p:nvSpPr>
          <p:cNvPr id="971"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972"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973" name="文本框 10"/>
          <p:cNvSpPr txBox="1"/>
          <p:nvPr/>
        </p:nvSpPr>
        <p:spPr>
          <a:xfrm>
            <a:off x="3519806" y="136869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iOS</a:t>
            </a:r>
          </a:p>
        </p:txBody>
      </p:sp>
      <p:sp>
        <p:nvSpPr>
          <p:cNvPr id="974" name="文本框 13"/>
          <p:cNvSpPr txBox="1"/>
          <p:nvPr/>
        </p:nvSpPr>
        <p:spPr>
          <a:xfrm>
            <a:off x="8065268" y="138532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android</a:t>
            </a:r>
          </a:p>
        </p:txBody>
      </p:sp>
      <p:sp>
        <p:nvSpPr>
          <p:cNvPr id="975" name="文本框 14"/>
          <p:cNvSpPr txBox="1"/>
          <p:nvPr/>
        </p:nvSpPr>
        <p:spPr>
          <a:xfrm>
            <a:off x="776608" y="2105998"/>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976" name="文本框 17"/>
          <p:cNvSpPr txBox="1"/>
          <p:nvPr/>
        </p:nvSpPr>
        <p:spPr>
          <a:xfrm>
            <a:off x="776610" y="372942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a:t>
            </a:r>
          </a:p>
        </p:txBody>
      </p:sp>
      <p:sp>
        <p:nvSpPr>
          <p:cNvPr id="977" name="文本框 19"/>
          <p:cNvSpPr txBox="1"/>
          <p:nvPr/>
        </p:nvSpPr>
        <p:spPr>
          <a:xfrm>
            <a:off x="3100660" y="1975093"/>
            <a:ext cx="4683462" cy="232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PNG-&gt;PVR_RGBA8888</a:t>
            </a:r>
          </a:p>
          <a:p>
            <a:pPr>
              <a:defRPr b="1">
                <a:solidFill>
                  <a:srgbClr val="FFFFFF"/>
                </a:solidFill>
                <a:latin typeface="微软雅黑"/>
                <a:ea typeface="微软雅黑"/>
                <a:cs typeface="微软雅黑"/>
                <a:sym typeface="微软雅黑"/>
              </a:defRPr>
            </a:pPr>
            <a:r>
              <a:t>PNG-&gt;PNG8-&gt;PVR_RGBA8888</a:t>
            </a:r>
          </a:p>
          <a:p>
            <a:pPr>
              <a:defRPr b="1">
                <a:solidFill>
                  <a:srgbClr val="FFFFFF"/>
                </a:solidFill>
                <a:latin typeface="微软雅黑"/>
                <a:ea typeface="微软雅黑"/>
                <a:cs typeface="微软雅黑"/>
                <a:sym typeface="微软雅黑"/>
              </a:defRPr>
            </a:pPr>
            <a:r>
              <a:t>PNG-&gt;PVR_RGBA4444</a:t>
            </a:r>
          </a:p>
          <a:p>
            <a:pPr>
              <a:defRPr b="1">
                <a:solidFill>
                  <a:srgbClr val="00B0F0"/>
                </a:solidFill>
                <a:latin typeface="微软雅黑"/>
                <a:ea typeface="微软雅黑"/>
                <a:cs typeface="微软雅黑"/>
                <a:sym typeface="微软雅黑"/>
              </a:defRPr>
            </a:pPr>
            <a:r>
              <a:t>PVRTCI4_RGB+PVRTCI4_RGB</a:t>
            </a:r>
          </a:p>
          <a:p>
            <a:pPr>
              <a:defRPr b="1">
                <a:solidFill>
                  <a:srgbClr val="00B0F0"/>
                </a:solidFill>
                <a:latin typeface="微软雅黑"/>
                <a:ea typeface="微软雅黑"/>
                <a:cs typeface="微软雅黑"/>
                <a:sym typeface="微软雅黑"/>
              </a:defRPr>
            </a:pPr>
            <a:r>
              <a:t>PVRTCI4_RGB</a:t>
            </a:r>
          </a:p>
          <a:p>
            <a:pPr>
              <a:defRPr b="1">
                <a:solidFill>
                  <a:srgbClr val="FFFFFF"/>
                </a:solidFill>
                <a:latin typeface="微软雅黑"/>
                <a:ea typeface="微软雅黑"/>
                <a:cs typeface="微软雅黑"/>
                <a:sym typeface="微软雅黑"/>
              </a:defRPr>
            </a:pPr>
            <a:endParaRPr/>
          </a:p>
          <a:p>
            <a:pPr>
              <a:defRPr b="1">
                <a:solidFill>
                  <a:srgbClr val="FFFFFF"/>
                </a:solidFill>
                <a:latin typeface="微软雅黑"/>
                <a:ea typeface="微软雅黑"/>
                <a:cs typeface="微软雅黑"/>
                <a:sym typeface="微软雅黑"/>
              </a:defRPr>
            </a:pPr>
            <a:endParaRPr/>
          </a:p>
        </p:txBody>
      </p:sp>
      <p:sp>
        <p:nvSpPr>
          <p:cNvPr id="978" name="文本框 24"/>
          <p:cNvSpPr txBox="1"/>
          <p:nvPr/>
        </p:nvSpPr>
        <p:spPr>
          <a:xfrm>
            <a:off x="3100662" y="3797946"/>
            <a:ext cx="4284877" cy="148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JPG</a:t>
            </a:r>
          </a:p>
          <a:p>
            <a:pPr>
              <a:defRPr b="1">
                <a:solidFill>
                  <a:srgbClr val="FFFFFF"/>
                </a:solidFill>
                <a:latin typeface="微软雅黑"/>
                <a:ea typeface="微软雅黑"/>
                <a:cs typeface="微软雅黑"/>
                <a:sym typeface="微软雅黑"/>
              </a:defRPr>
            </a:pPr>
            <a:r>
              <a:t>JPG_RGB565</a:t>
            </a:r>
          </a:p>
          <a:p>
            <a:pPr>
              <a:defRPr b="1">
                <a:solidFill>
                  <a:srgbClr val="00B0F0"/>
                </a:solidFill>
                <a:latin typeface="微软雅黑"/>
                <a:ea typeface="微软雅黑"/>
                <a:cs typeface="微软雅黑"/>
                <a:sym typeface="微软雅黑"/>
              </a:defRPr>
            </a:pPr>
            <a:r>
              <a:t>PVRTCI4_RGB</a:t>
            </a:r>
          </a:p>
          <a:p>
            <a:pPr>
              <a:defRPr b="1">
                <a:solidFill>
                  <a:srgbClr val="FFFFFF"/>
                </a:solidFill>
                <a:latin typeface="微软雅黑"/>
                <a:ea typeface="微软雅黑"/>
                <a:cs typeface="微软雅黑"/>
                <a:sym typeface="微软雅黑"/>
              </a:defRPr>
            </a:pPr>
            <a:endParaRPr/>
          </a:p>
        </p:txBody>
      </p:sp>
      <p:sp>
        <p:nvSpPr>
          <p:cNvPr id="979" name="文本框 25"/>
          <p:cNvSpPr txBox="1"/>
          <p:nvPr/>
        </p:nvSpPr>
        <p:spPr>
          <a:xfrm>
            <a:off x="7567152" y="1975093"/>
            <a:ext cx="4284877" cy="1767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PNG-&gt;PVR_RGBA8888</a:t>
            </a:r>
          </a:p>
          <a:p>
            <a:pPr>
              <a:defRPr b="1">
                <a:solidFill>
                  <a:srgbClr val="FFFFFF"/>
                </a:solidFill>
                <a:latin typeface="微软雅黑"/>
                <a:ea typeface="微软雅黑"/>
                <a:cs typeface="微软雅黑"/>
                <a:sym typeface="微软雅黑"/>
              </a:defRPr>
            </a:pPr>
            <a:r>
              <a:t>PNG-&gt;PNG8-&gt;PVR_RGBA8888</a:t>
            </a:r>
          </a:p>
          <a:p>
            <a:pPr>
              <a:defRPr b="1">
                <a:solidFill>
                  <a:srgbClr val="FFFFFF"/>
                </a:solidFill>
                <a:latin typeface="微软雅黑"/>
                <a:ea typeface="微软雅黑"/>
                <a:cs typeface="微软雅黑"/>
                <a:sym typeface="微软雅黑"/>
              </a:defRPr>
            </a:pPr>
            <a:r>
              <a:t>PNG-&gt;PVR_RGBA4444</a:t>
            </a:r>
          </a:p>
          <a:p>
            <a:pPr>
              <a:defRPr b="1">
                <a:solidFill>
                  <a:srgbClr val="FFFFFF"/>
                </a:solidFill>
                <a:latin typeface="微软雅黑"/>
                <a:ea typeface="微软雅黑"/>
                <a:cs typeface="微软雅黑"/>
                <a:sym typeface="微软雅黑"/>
              </a:defRPr>
            </a:pPr>
            <a:r>
              <a:t>ETC1+ETC1</a:t>
            </a:r>
          </a:p>
          <a:p>
            <a:pPr>
              <a:defRPr b="1">
                <a:solidFill>
                  <a:srgbClr val="FFFFFF"/>
                </a:solidFill>
                <a:latin typeface="微软雅黑"/>
                <a:ea typeface="微软雅黑"/>
                <a:cs typeface="微软雅黑"/>
                <a:sym typeface="微软雅黑"/>
              </a:defRPr>
            </a:pPr>
            <a:endParaRPr/>
          </a:p>
        </p:txBody>
      </p:sp>
      <p:sp>
        <p:nvSpPr>
          <p:cNvPr id="980" name="文本框 26"/>
          <p:cNvSpPr txBox="1"/>
          <p:nvPr/>
        </p:nvSpPr>
        <p:spPr>
          <a:xfrm>
            <a:off x="7567152" y="3797946"/>
            <a:ext cx="4284877"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JPG</a:t>
            </a:r>
          </a:p>
          <a:p>
            <a:pPr>
              <a:defRPr b="1">
                <a:solidFill>
                  <a:srgbClr val="FFFFFF"/>
                </a:solidFill>
                <a:latin typeface="微软雅黑"/>
                <a:ea typeface="微软雅黑"/>
                <a:cs typeface="微软雅黑"/>
                <a:sym typeface="微软雅黑"/>
              </a:defRPr>
            </a:pPr>
            <a:r>
              <a:t>JPG_RGB565</a:t>
            </a:r>
          </a:p>
          <a:p>
            <a:pPr>
              <a:defRPr b="1">
                <a:solidFill>
                  <a:srgbClr val="FFFFFF"/>
                </a:solidFill>
                <a:latin typeface="微软雅黑"/>
                <a:ea typeface="微软雅黑"/>
                <a:cs typeface="微软雅黑"/>
                <a:sym typeface="微软雅黑"/>
              </a:defRPr>
            </a:pPr>
            <a:r>
              <a:t>ETC1</a:t>
            </a:r>
          </a:p>
        </p:txBody>
      </p:sp>
      <p:graphicFrame>
        <p:nvGraphicFramePr>
          <p:cNvPr id="981" name="表格 27"/>
          <p:cNvGraphicFramePr/>
          <p:nvPr/>
        </p:nvGraphicFramePr>
        <p:xfrm>
          <a:off x="3894232" y="5384322"/>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graphicFrame>
        <p:nvGraphicFramePr>
          <p:cNvPr id="982" name="表格 28"/>
          <p:cNvGraphicFramePr/>
          <p:nvPr/>
        </p:nvGraphicFramePr>
        <p:xfrm>
          <a:off x="2170938" y="5384322"/>
          <a:ext cx="1593627"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983" name="文本框 29"/>
          <p:cNvSpPr txBox="1"/>
          <p:nvPr/>
        </p:nvSpPr>
        <p:spPr>
          <a:xfrm>
            <a:off x="1728554" y="4963107"/>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PNG</a:t>
            </a:r>
          </a:p>
        </p:txBody>
      </p:sp>
      <p:sp>
        <p:nvSpPr>
          <p:cNvPr id="984" name="文本框 30"/>
          <p:cNvSpPr txBox="1"/>
          <p:nvPr/>
        </p:nvSpPr>
        <p:spPr>
          <a:xfrm>
            <a:off x="3451847" y="4963107"/>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JPG</a:t>
            </a:r>
          </a:p>
        </p:txBody>
      </p:sp>
      <p:graphicFrame>
        <p:nvGraphicFramePr>
          <p:cNvPr id="985" name="表格 31"/>
          <p:cNvGraphicFramePr/>
          <p:nvPr/>
        </p:nvGraphicFramePr>
        <p:xfrm>
          <a:off x="5652694" y="5384322"/>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graphicFrame>
        <p:nvGraphicFramePr>
          <p:cNvPr id="986" name="表格 32"/>
          <p:cNvGraphicFramePr/>
          <p:nvPr/>
        </p:nvGraphicFramePr>
        <p:xfrm>
          <a:off x="7399432" y="5384322"/>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6</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987" name="文本框 33"/>
          <p:cNvSpPr txBox="1"/>
          <p:nvPr/>
        </p:nvSpPr>
        <p:spPr>
          <a:xfrm>
            <a:off x="5186864" y="4962523"/>
            <a:ext cx="2478391"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PVR8888</a:t>
            </a:r>
          </a:p>
        </p:txBody>
      </p:sp>
      <p:sp>
        <p:nvSpPr>
          <p:cNvPr id="988" name="文本框 34"/>
          <p:cNvSpPr txBox="1"/>
          <p:nvPr/>
        </p:nvSpPr>
        <p:spPr>
          <a:xfrm>
            <a:off x="6948020" y="4962523"/>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PVRTC4</a:t>
            </a:r>
          </a:p>
        </p:txBody>
      </p:sp>
      <p:graphicFrame>
        <p:nvGraphicFramePr>
          <p:cNvPr id="989" name="表格 35"/>
          <p:cNvGraphicFramePr/>
          <p:nvPr/>
        </p:nvGraphicFramePr>
        <p:xfrm>
          <a:off x="9160588" y="5392468"/>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990" name="文本框 36"/>
          <p:cNvSpPr txBox="1"/>
          <p:nvPr/>
        </p:nvSpPr>
        <p:spPr>
          <a:xfrm>
            <a:off x="8709176" y="4970667"/>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ETC1</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4"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995"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解决方案2.8</a:t>
            </a:r>
          </a:p>
        </p:txBody>
      </p:sp>
      <p:sp>
        <p:nvSpPr>
          <p:cNvPr id="996"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997"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998" name="图片 9" descr="图片 9"/>
          <p:cNvPicPr>
            <a:picLocks noChangeAspect="1"/>
          </p:cNvPicPr>
          <p:nvPr/>
        </p:nvPicPr>
        <p:blipFill>
          <a:blip r:embed="rId4">
            <a:extLst/>
          </a:blip>
          <a:stretch>
            <a:fillRect/>
          </a:stretch>
        </p:blipFill>
        <p:spPr>
          <a:xfrm>
            <a:off x="1336431" y="2058907"/>
            <a:ext cx="9858896" cy="4197006"/>
          </a:xfrm>
          <a:prstGeom prst="rect">
            <a:avLst/>
          </a:prstGeom>
          <a:ln w="12700">
            <a:miter lim="400000"/>
          </a:ln>
        </p:spPr>
      </p:pic>
      <p:sp>
        <p:nvSpPr>
          <p:cNvPr id="999" name="矩形 10"/>
          <p:cNvSpPr txBox="1"/>
          <p:nvPr/>
        </p:nvSpPr>
        <p:spPr>
          <a:xfrm>
            <a:off x="3197861" y="6267343"/>
            <a:ext cx="7023232" cy="523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800">
                <a:solidFill>
                  <a:srgbClr val="FFFFFF"/>
                </a:solidFill>
                <a:latin typeface="微软雅黑"/>
                <a:ea typeface="微软雅黑"/>
                <a:cs typeface="微软雅黑"/>
                <a:sym typeface="微软雅黑"/>
              </a:defRPr>
            </a:lvl1pPr>
          </a:lstStyle>
          <a:p>
            <a:r>
              <a:t>&gt;= android4.3                        1.28%</a:t>
            </a:r>
          </a:p>
        </p:txBody>
      </p:sp>
      <p:sp>
        <p:nvSpPr>
          <p:cNvPr id="1000" name="文本框 11"/>
          <p:cNvSpPr txBox="1"/>
          <p:nvPr/>
        </p:nvSpPr>
        <p:spPr>
          <a:xfrm>
            <a:off x="4854752" y="131154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ETC2</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207"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性能指标</a:t>
            </a:r>
          </a:p>
        </p:txBody>
      </p:sp>
      <p:sp>
        <p:nvSpPr>
          <p:cNvPr id="208"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209"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pic>
        <p:nvPicPr>
          <p:cNvPr id="210" name="图片 6" descr="图片 6"/>
          <p:cNvPicPr>
            <a:picLocks noChangeAspect="1"/>
          </p:cNvPicPr>
          <p:nvPr/>
        </p:nvPicPr>
        <p:blipFill>
          <a:blip r:embed="rId5">
            <a:extLst/>
          </a:blip>
          <a:stretch>
            <a:fillRect/>
          </a:stretch>
        </p:blipFill>
        <p:spPr>
          <a:xfrm>
            <a:off x="1606519" y="2433900"/>
            <a:ext cx="9247621" cy="3561906"/>
          </a:xfrm>
          <a:prstGeom prst="rect">
            <a:avLst/>
          </a:prstGeom>
          <a:ln w="12700">
            <a:miter lim="400000"/>
          </a:ln>
        </p:spPr>
      </p:pic>
      <p:sp>
        <p:nvSpPr>
          <p:cNvPr id="211" name="矩形 1"/>
          <p:cNvSpPr txBox="1"/>
          <p:nvPr/>
        </p:nvSpPr>
        <p:spPr>
          <a:xfrm>
            <a:off x="5586729" y="1424015"/>
            <a:ext cx="1018541" cy="7264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600" b="1">
                <a:solidFill>
                  <a:srgbClr val="FFC800"/>
                </a:solidFill>
                <a:latin typeface="微软雅黑"/>
                <a:ea typeface="微软雅黑"/>
                <a:cs typeface="微软雅黑"/>
                <a:sym typeface="微软雅黑"/>
              </a:defRPr>
            </a:lvl1pPr>
          </a:lstStyle>
          <a:p>
            <a:r>
              <a:t>内存</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2"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003"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解决方案2.8</a:t>
            </a:r>
          </a:p>
        </p:txBody>
      </p:sp>
      <p:sp>
        <p:nvSpPr>
          <p:cNvPr id="1004"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005"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graphicFrame>
        <p:nvGraphicFramePr>
          <p:cNvPr id="1006" name="表格 7"/>
          <p:cNvGraphicFramePr/>
          <p:nvPr/>
        </p:nvGraphicFramePr>
        <p:xfrm>
          <a:off x="304800" y="2277710"/>
          <a:ext cx="5650227" cy="3203783"/>
        </p:xfrm>
        <a:graphic>
          <a:graphicData uri="http://schemas.openxmlformats.org/drawingml/2006/table">
            <a:tbl>
              <a:tblPr firstRow="1" bandRow="1">
                <a:tableStyleId>{4C3C2611-4C71-4FC5-86AE-919BDF0F9419}</a:tableStyleId>
              </a:tblPr>
              <a:tblGrid>
                <a:gridCol w="1207476">
                  <a:extLst>
                    <a:ext uri="{9D8B030D-6E8A-4147-A177-3AD203B41FA5}">
                      <a16:colId xmlns:a16="http://schemas.microsoft.com/office/drawing/2014/main" val="20000"/>
                    </a:ext>
                  </a:extLst>
                </a:gridCol>
                <a:gridCol w="1032246">
                  <a:extLst>
                    <a:ext uri="{9D8B030D-6E8A-4147-A177-3AD203B41FA5}">
                      <a16:colId xmlns:a16="http://schemas.microsoft.com/office/drawing/2014/main" val="20001"/>
                    </a:ext>
                  </a:extLst>
                </a:gridCol>
                <a:gridCol w="1136835">
                  <a:extLst>
                    <a:ext uri="{9D8B030D-6E8A-4147-A177-3AD203B41FA5}">
                      <a16:colId xmlns:a16="http://schemas.microsoft.com/office/drawing/2014/main" val="20002"/>
                    </a:ext>
                  </a:extLst>
                </a:gridCol>
                <a:gridCol w="1136835">
                  <a:extLst>
                    <a:ext uri="{9D8B030D-6E8A-4147-A177-3AD203B41FA5}">
                      <a16:colId xmlns:a16="http://schemas.microsoft.com/office/drawing/2014/main" val="20003"/>
                    </a:ext>
                  </a:extLst>
                </a:gridCol>
                <a:gridCol w="1136835">
                  <a:extLst>
                    <a:ext uri="{9D8B030D-6E8A-4147-A177-3AD203B41FA5}">
                      <a16:colId xmlns:a16="http://schemas.microsoft.com/office/drawing/2014/main" val="20004"/>
                    </a:ext>
                  </a:extLst>
                </a:gridCol>
              </a:tblGrid>
              <a:tr h="291253">
                <a:tc>
                  <a:txBody>
                    <a:bodyPr/>
                    <a:lstStyle/>
                    <a:p>
                      <a:pPr algn="l">
                        <a:defRPr sz="1400">
                          <a:solidFill>
                            <a:srgbClr val="FFFFFF"/>
                          </a:solidFill>
                          <a:latin typeface="微软雅黑"/>
                          <a:ea typeface="微软雅黑"/>
                          <a:cs typeface="微软雅黑"/>
                          <a:sym typeface="微软雅黑"/>
                        </a:defRPr>
                      </a:pPr>
                      <a:endParaRP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OpenGL ES</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纹理尺寸</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系统位数</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ETC2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l">
                        <a:defRPr sz="1800"/>
                      </a:pPr>
                      <a:r>
                        <a:rPr sz="1400" b="1">
                          <a:solidFill>
                            <a:srgbClr val="FFFFFF"/>
                          </a:solidFill>
                          <a:latin typeface="微软雅黑"/>
                          <a:ea typeface="微软雅黑"/>
                          <a:cs typeface="微软雅黑"/>
                          <a:sym typeface="微软雅黑"/>
                        </a:rPr>
                        <a:t>iPhone</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1.1</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1024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l">
                        <a:defRPr sz="1800"/>
                      </a:pPr>
                      <a:r>
                        <a:rPr sz="1400" b="1">
                          <a:solidFill>
                            <a:srgbClr val="FFFFFF"/>
                          </a:solidFill>
                          <a:latin typeface="微软雅黑"/>
                          <a:ea typeface="微软雅黑"/>
                          <a:cs typeface="微软雅黑"/>
                          <a:sym typeface="微软雅黑"/>
                        </a:rPr>
                        <a:t>iPhone3G</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1.1</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1024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l">
                        <a:defRPr sz="1800"/>
                      </a:pPr>
                      <a:r>
                        <a:rPr sz="1400" b="1">
                          <a:solidFill>
                            <a:srgbClr val="FFFFFF"/>
                          </a:solidFill>
                          <a:latin typeface="微软雅黑"/>
                          <a:ea typeface="微软雅黑"/>
                          <a:cs typeface="微软雅黑"/>
                          <a:sym typeface="微软雅黑"/>
                        </a:rPr>
                        <a:t>iPhone3GS</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2048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3"/>
                  </a:ext>
                </a:extLst>
              </a:tr>
              <a:tr h="291253">
                <a:tc>
                  <a:txBody>
                    <a:bodyPr/>
                    <a:lstStyle/>
                    <a:p>
                      <a:pPr algn="l">
                        <a:defRPr sz="1800"/>
                      </a:pPr>
                      <a:r>
                        <a:rPr sz="1400" b="1">
                          <a:solidFill>
                            <a:srgbClr val="FFFFFF"/>
                          </a:solidFill>
                          <a:latin typeface="微软雅黑"/>
                          <a:ea typeface="微软雅黑"/>
                          <a:cs typeface="微软雅黑"/>
                          <a:sym typeface="微软雅黑"/>
                        </a:rPr>
                        <a:t>iPhone4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2048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4"/>
                  </a:ext>
                </a:extLst>
              </a:tr>
              <a:tr h="291253">
                <a:tc>
                  <a:txBody>
                    <a:bodyPr/>
                    <a:lstStyle/>
                    <a:p>
                      <a:pPr algn="l">
                        <a:defRPr sz="1800"/>
                      </a:pPr>
                      <a:r>
                        <a:rPr sz="1400" b="1">
                          <a:solidFill>
                            <a:srgbClr val="FFFFFF"/>
                          </a:solidFill>
                          <a:latin typeface="微软雅黑"/>
                          <a:ea typeface="微软雅黑"/>
                          <a:cs typeface="微软雅黑"/>
                          <a:sym typeface="微软雅黑"/>
                        </a:rPr>
                        <a:t>iPhone4S</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5"/>
                  </a:ext>
                </a:extLst>
              </a:tr>
              <a:tr h="291253">
                <a:tc>
                  <a:txBody>
                    <a:bodyPr/>
                    <a:lstStyle/>
                    <a:p>
                      <a:pPr algn="l">
                        <a:defRPr sz="1800"/>
                      </a:pPr>
                      <a:r>
                        <a:rPr sz="1400" b="1">
                          <a:solidFill>
                            <a:srgbClr val="FFFFFF"/>
                          </a:solidFill>
                          <a:latin typeface="微软雅黑"/>
                          <a:ea typeface="微软雅黑"/>
                          <a:cs typeface="微软雅黑"/>
                          <a:sym typeface="微软雅黑"/>
                        </a:rPr>
                        <a:t>iPhone5</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6"/>
                  </a:ext>
                </a:extLst>
              </a:tr>
              <a:tr h="291253">
                <a:tc>
                  <a:txBody>
                    <a:bodyPr/>
                    <a:lstStyle/>
                    <a:p>
                      <a:pPr algn="l">
                        <a:defRPr sz="1800"/>
                      </a:pPr>
                      <a:r>
                        <a:rPr sz="1400" b="1">
                          <a:solidFill>
                            <a:srgbClr val="FFFFFF"/>
                          </a:solidFill>
                          <a:latin typeface="微软雅黑"/>
                          <a:ea typeface="微软雅黑"/>
                          <a:cs typeface="微软雅黑"/>
                          <a:sym typeface="微软雅黑"/>
                        </a:rPr>
                        <a:t>iPhone5S</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7"/>
                  </a:ext>
                </a:extLst>
              </a:tr>
              <a:tr h="291253">
                <a:tc>
                  <a:txBody>
                    <a:bodyPr/>
                    <a:lstStyle/>
                    <a:p>
                      <a:pPr algn="l">
                        <a:defRPr sz="1800"/>
                      </a:pPr>
                      <a:r>
                        <a:rPr sz="1400" b="1">
                          <a:solidFill>
                            <a:srgbClr val="FFFFFF"/>
                          </a:solidFill>
                          <a:latin typeface="微软雅黑"/>
                          <a:ea typeface="微软雅黑"/>
                          <a:cs typeface="微软雅黑"/>
                          <a:sym typeface="微软雅黑"/>
                        </a:rPr>
                        <a:t>iPhone6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8"/>
                  </a:ext>
                </a:extLst>
              </a:tr>
              <a:tr h="291253">
                <a:tc>
                  <a:txBody>
                    <a:bodyPr/>
                    <a:lstStyle/>
                    <a:p>
                      <a:pPr algn="l">
                        <a:defRPr sz="1800"/>
                      </a:pPr>
                      <a:r>
                        <a:rPr sz="1400" b="1">
                          <a:solidFill>
                            <a:srgbClr val="FFFFFF"/>
                          </a:solidFill>
                          <a:latin typeface="微软雅黑"/>
                          <a:ea typeface="微软雅黑"/>
                          <a:cs typeface="微软雅黑"/>
                          <a:sym typeface="微软雅黑"/>
                        </a:rPr>
                        <a:t>iPhone6S</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9"/>
                  </a:ext>
                </a:extLst>
              </a:tr>
              <a:tr h="291253">
                <a:tc>
                  <a:txBody>
                    <a:bodyPr/>
                    <a:lstStyle/>
                    <a:p>
                      <a:pPr algn="l">
                        <a:defRPr sz="1800"/>
                      </a:pPr>
                      <a:r>
                        <a:rPr sz="1400" b="1">
                          <a:solidFill>
                            <a:srgbClr val="FFFFFF"/>
                          </a:solidFill>
                          <a:latin typeface="微软雅黑"/>
                          <a:ea typeface="微软雅黑"/>
                          <a:cs typeface="微软雅黑"/>
                          <a:sym typeface="微软雅黑"/>
                        </a:rPr>
                        <a:t>iPhone7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dirty="0">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10"/>
                  </a:ext>
                </a:extLst>
              </a:tr>
            </a:tbl>
          </a:graphicData>
        </a:graphic>
      </p:graphicFrame>
      <p:graphicFrame>
        <p:nvGraphicFramePr>
          <p:cNvPr id="1007" name="表格 8"/>
          <p:cNvGraphicFramePr/>
          <p:nvPr/>
        </p:nvGraphicFramePr>
        <p:xfrm>
          <a:off x="6236677" y="2277710"/>
          <a:ext cx="5650227" cy="3203783"/>
        </p:xfrm>
        <a:graphic>
          <a:graphicData uri="http://schemas.openxmlformats.org/drawingml/2006/table">
            <a:tbl>
              <a:tblPr firstRow="1" bandRow="1">
                <a:tableStyleId>{4C3C2611-4C71-4FC5-86AE-919BDF0F9419}</a:tableStyleId>
              </a:tblPr>
              <a:tblGrid>
                <a:gridCol w="1207476">
                  <a:extLst>
                    <a:ext uri="{9D8B030D-6E8A-4147-A177-3AD203B41FA5}">
                      <a16:colId xmlns:a16="http://schemas.microsoft.com/office/drawing/2014/main" val="20000"/>
                    </a:ext>
                  </a:extLst>
                </a:gridCol>
                <a:gridCol w="1032246">
                  <a:extLst>
                    <a:ext uri="{9D8B030D-6E8A-4147-A177-3AD203B41FA5}">
                      <a16:colId xmlns:a16="http://schemas.microsoft.com/office/drawing/2014/main" val="20001"/>
                    </a:ext>
                  </a:extLst>
                </a:gridCol>
                <a:gridCol w="1136835">
                  <a:extLst>
                    <a:ext uri="{9D8B030D-6E8A-4147-A177-3AD203B41FA5}">
                      <a16:colId xmlns:a16="http://schemas.microsoft.com/office/drawing/2014/main" val="20002"/>
                    </a:ext>
                  </a:extLst>
                </a:gridCol>
                <a:gridCol w="1136835">
                  <a:extLst>
                    <a:ext uri="{9D8B030D-6E8A-4147-A177-3AD203B41FA5}">
                      <a16:colId xmlns:a16="http://schemas.microsoft.com/office/drawing/2014/main" val="20003"/>
                    </a:ext>
                  </a:extLst>
                </a:gridCol>
                <a:gridCol w="1136835">
                  <a:extLst>
                    <a:ext uri="{9D8B030D-6E8A-4147-A177-3AD203B41FA5}">
                      <a16:colId xmlns:a16="http://schemas.microsoft.com/office/drawing/2014/main" val="20004"/>
                    </a:ext>
                  </a:extLst>
                </a:gridCol>
              </a:tblGrid>
              <a:tr h="291253">
                <a:tc>
                  <a:txBody>
                    <a:bodyPr/>
                    <a:lstStyle/>
                    <a:p>
                      <a:pPr algn="l">
                        <a:defRPr sz="1400">
                          <a:solidFill>
                            <a:srgbClr val="FFFFFF"/>
                          </a:solidFill>
                          <a:latin typeface="微软雅黑"/>
                          <a:ea typeface="微软雅黑"/>
                          <a:cs typeface="微软雅黑"/>
                          <a:sym typeface="微软雅黑"/>
                        </a:defRPr>
                      </a:pPr>
                      <a:endParaRP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OpenGL ES</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纹理尺寸</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系统位数</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ETC2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l">
                        <a:defRPr sz="1800"/>
                      </a:pPr>
                      <a:r>
                        <a:rPr sz="1400" b="1">
                          <a:solidFill>
                            <a:srgbClr val="FFFFFF"/>
                          </a:solidFill>
                          <a:latin typeface="微软雅黑"/>
                          <a:ea typeface="微软雅黑"/>
                          <a:cs typeface="微软雅黑"/>
                          <a:sym typeface="微软雅黑"/>
                        </a:rPr>
                        <a:t>iPad</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2048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l">
                        <a:defRPr sz="1800"/>
                      </a:pPr>
                      <a:r>
                        <a:rPr sz="1400" b="1">
                          <a:solidFill>
                            <a:srgbClr val="FFFFFF"/>
                          </a:solidFill>
                          <a:latin typeface="微软雅黑"/>
                          <a:ea typeface="微软雅黑"/>
                          <a:cs typeface="微软雅黑"/>
                          <a:sym typeface="微软雅黑"/>
                        </a:rPr>
                        <a:t>iPad 2</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l">
                        <a:defRPr sz="1800"/>
                      </a:pPr>
                      <a:r>
                        <a:rPr sz="1400" b="1">
                          <a:solidFill>
                            <a:srgbClr val="FFFFFF"/>
                          </a:solidFill>
                          <a:latin typeface="微软雅黑"/>
                          <a:ea typeface="微软雅黑"/>
                          <a:cs typeface="微软雅黑"/>
                          <a:sym typeface="微软雅黑"/>
                        </a:rPr>
                        <a:t>iPad 3</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3"/>
                  </a:ext>
                </a:extLst>
              </a:tr>
              <a:tr h="291253">
                <a:tc>
                  <a:txBody>
                    <a:bodyPr/>
                    <a:lstStyle/>
                    <a:p>
                      <a:pPr algn="l">
                        <a:defRPr sz="1800"/>
                      </a:pPr>
                      <a:r>
                        <a:rPr sz="1400" b="1">
                          <a:solidFill>
                            <a:srgbClr val="FFFFFF"/>
                          </a:solidFill>
                          <a:latin typeface="微软雅黑"/>
                          <a:ea typeface="微软雅黑"/>
                          <a:cs typeface="微软雅黑"/>
                          <a:sym typeface="微软雅黑"/>
                        </a:rPr>
                        <a:t>iPad 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 </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4"/>
                  </a:ext>
                </a:extLst>
              </a:tr>
              <a:tr h="291253">
                <a:tc>
                  <a:txBody>
                    <a:bodyPr/>
                    <a:lstStyle/>
                    <a:p>
                      <a:pPr algn="l">
                        <a:defRPr sz="1800"/>
                      </a:pPr>
                      <a:r>
                        <a:rPr sz="1400" b="1">
                          <a:solidFill>
                            <a:srgbClr val="FFFFFF"/>
                          </a:solidFill>
                          <a:latin typeface="微软雅黑"/>
                          <a:ea typeface="微软雅黑"/>
                          <a:cs typeface="微软雅黑"/>
                          <a:sym typeface="微软雅黑"/>
                        </a:rPr>
                        <a:t>iPad Mini</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32</a:t>
                      </a:r>
                    </a:p>
                  </a:txBody>
                  <a:tcPr marL="36407" marR="36407" marT="36407" marB="36407" horzOverflow="overflow">
                    <a:noFill/>
                  </a:tcPr>
                </a:tc>
                <a:tc>
                  <a:txBody>
                    <a:bodyPr/>
                    <a:lstStyle/>
                    <a:p>
                      <a:pPr algn="ctr">
                        <a:defRPr sz="1400" b="1">
                          <a:solidFill>
                            <a:srgbClr val="FFFFFF"/>
                          </a:solidFill>
                          <a:latin typeface="微软雅黑"/>
                          <a:ea typeface="微软雅黑"/>
                          <a:cs typeface="微软雅黑"/>
                          <a:sym typeface="微软雅黑"/>
                        </a:defRPr>
                      </a:pPr>
                      <a:endParaRPr/>
                    </a:p>
                  </a:txBody>
                  <a:tcPr marL="36407" marR="36407" marT="36407" marB="36407" horzOverflow="overflow">
                    <a:noFill/>
                  </a:tcPr>
                </a:tc>
                <a:extLst>
                  <a:ext uri="{0D108BD9-81ED-4DB2-BD59-A6C34878D82A}">
                    <a16:rowId xmlns:a16="http://schemas.microsoft.com/office/drawing/2014/main" val="10005"/>
                  </a:ext>
                </a:extLst>
              </a:tr>
              <a:tr h="291253">
                <a:tc>
                  <a:txBody>
                    <a:bodyPr/>
                    <a:lstStyle/>
                    <a:p>
                      <a:pPr algn="l">
                        <a:defRPr sz="1800"/>
                      </a:pPr>
                      <a:r>
                        <a:rPr sz="1400" b="1">
                          <a:solidFill>
                            <a:srgbClr val="FFFFFF"/>
                          </a:solidFill>
                          <a:latin typeface="微软雅黑"/>
                          <a:ea typeface="微软雅黑"/>
                          <a:cs typeface="微软雅黑"/>
                          <a:sym typeface="微软雅黑"/>
                        </a:rPr>
                        <a:t>iPad Air</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6"/>
                  </a:ext>
                </a:extLst>
              </a:tr>
              <a:tr h="291253">
                <a:tc>
                  <a:txBody>
                    <a:bodyPr/>
                    <a:lstStyle/>
                    <a:p>
                      <a:pPr algn="l">
                        <a:defRPr sz="1800"/>
                      </a:pPr>
                      <a:r>
                        <a:rPr sz="1400" b="1">
                          <a:solidFill>
                            <a:srgbClr val="FFFFFF"/>
                          </a:solidFill>
                          <a:latin typeface="微软雅黑"/>
                          <a:ea typeface="微软雅黑"/>
                          <a:cs typeface="微软雅黑"/>
                          <a:sym typeface="微软雅黑"/>
                        </a:rPr>
                        <a:t>iPad Mini 2</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7"/>
                  </a:ext>
                </a:extLst>
              </a:tr>
              <a:tr h="291253">
                <a:tc>
                  <a:txBody>
                    <a:bodyPr/>
                    <a:lstStyle/>
                    <a:p>
                      <a:pPr algn="l">
                        <a:defRPr sz="1800"/>
                      </a:pPr>
                      <a:r>
                        <a:rPr sz="1400" b="1">
                          <a:solidFill>
                            <a:srgbClr val="FFFFFF"/>
                          </a:solidFill>
                          <a:latin typeface="微软雅黑"/>
                          <a:ea typeface="微软雅黑"/>
                          <a:cs typeface="微软雅黑"/>
                          <a:sym typeface="微软雅黑"/>
                        </a:rPr>
                        <a:t>iPad Mini 3</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8"/>
                  </a:ext>
                </a:extLst>
              </a:tr>
              <a:tr h="291253">
                <a:tc>
                  <a:txBody>
                    <a:bodyPr/>
                    <a:lstStyle/>
                    <a:p>
                      <a:pPr algn="l">
                        <a:defRPr sz="1800"/>
                      </a:pPr>
                      <a:r>
                        <a:rPr sz="1400" b="1">
                          <a:solidFill>
                            <a:srgbClr val="FFFFFF"/>
                          </a:solidFill>
                          <a:latin typeface="微软雅黑"/>
                          <a:ea typeface="微软雅黑"/>
                          <a:cs typeface="微软雅黑"/>
                          <a:sym typeface="微软雅黑"/>
                        </a:rPr>
                        <a:t>iPad Mini 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09"/>
                  </a:ext>
                </a:extLst>
              </a:tr>
              <a:tr h="291253">
                <a:tc>
                  <a:txBody>
                    <a:bodyPr/>
                    <a:lstStyle/>
                    <a:p>
                      <a:pPr algn="l">
                        <a:defRPr sz="1800"/>
                      </a:pPr>
                      <a:r>
                        <a:rPr sz="1400" b="1">
                          <a:solidFill>
                            <a:srgbClr val="FFFFFF"/>
                          </a:solidFill>
                          <a:latin typeface="微软雅黑"/>
                          <a:ea typeface="微软雅黑"/>
                          <a:cs typeface="微软雅黑"/>
                          <a:sym typeface="微软雅黑"/>
                        </a:rPr>
                        <a:t>iPad Pro</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3.0+</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4096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64</a:t>
                      </a:r>
                    </a:p>
                  </a:txBody>
                  <a:tcPr marL="36407" marR="36407" marT="36407" marB="36407" horzOverflow="overflow">
                    <a:noFill/>
                  </a:tcPr>
                </a:tc>
                <a:tc>
                  <a:txBody>
                    <a:bodyPr/>
                    <a:lstStyle/>
                    <a:p>
                      <a:pPr algn="ctr">
                        <a:defRPr sz="1800"/>
                      </a:pPr>
                      <a:r>
                        <a:rPr sz="1400" b="1" dirty="0">
                          <a:solidFill>
                            <a:srgbClr val="00B0F0"/>
                          </a:solidFill>
                          <a:latin typeface="微软雅黑"/>
                          <a:ea typeface="微软雅黑"/>
                          <a:cs typeface="微软雅黑"/>
                          <a:sym typeface="微软雅黑"/>
                        </a:rPr>
                        <a:t>✔</a:t>
                      </a:r>
                    </a:p>
                  </a:txBody>
                  <a:tcPr marL="36407" marR="36407" marT="36407" marB="36407" horzOverflow="overflow">
                    <a:noFill/>
                  </a:tcPr>
                </a:tc>
                <a:extLst>
                  <a:ext uri="{0D108BD9-81ED-4DB2-BD59-A6C34878D82A}">
                    <a16:rowId xmlns:a16="http://schemas.microsoft.com/office/drawing/2014/main" val="10010"/>
                  </a:ext>
                </a:extLst>
              </a:tr>
            </a:tbl>
          </a:graphicData>
        </a:graphic>
      </p:graphicFrame>
      <p:sp>
        <p:nvSpPr>
          <p:cNvPr id="1008" name="文本框 9"/>
          <p:cNvSpPr txBox="1"/>
          <p:nvPr/>
        </p:nvSpPr>
        <p:spPr>
          <a:xfrm>
            <a:off x="4854752" y="131154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ETC2</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0"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011"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012" name="文本框 8"/>
          <p:cNvSpPr txBox="1"/>
          <p:nvPr/>
        </p:nvSpPr>
        <p:spPr>
          <a:xfrm>
            <a:off x="-242735" y="324117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ETC2</a:t>
            </a:r>
          </a:p>
          <a:p>
            <a:pPr algn="ctr">
              <a:defRPr sz="2400" b="1">
                <a:solidFill>
                  <a:srgbClr val="00B0F0"/>
                </a:solidFill>
                <a:latin typeface="微软雅黑"/>
                <a:ea typeface="微软雅黑"/>
                <a:cs typeface="微软雅黑"/>
                <a:sym typeface="微软雅黑"/>
              </a:defRPr>
            </a:pPr>
            <a:r>
              <a:t>12.5%</a:t>
            </a:r>
          </a:p>
        </p:txBody>
      </p:sp>
      <p:sp>
        <p:nvSpPr>
          <p:cNvPr id="1013"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9DC3E6"/>
                </a:solidFill>
                <a:latin typeface="微软雅黑"/>
                <a:ea typeface="微软雅黑"/>
                <a:cs typeface="微软雅黑"/>
                <a:sym typeface="微软雅黑"/>
              </a:defRPr>
            </a:pPr>
            <a:r>
              <a:t>ETC1</a:t>
            </a:r>
          </a:p>
          <a:p>
            <a:pPr algn="ctr">
              <a:defRPr sz="2400" b="1">
                <a:solidFill>
                  <a:srgbClr val="9DC3E6"/>
                </a:solidFill>
                <a:latin typeface="微软雅黑"/>
                <a:ea typeface="微软雅黑"/>
                <a:cs typeface="微软雅黑"/>
                <a:sym typeface="微软雅黑"/>
              </a:defRPr>
            </a:pPr>
            <a:r>
              <a:t>12.5%</a:t>
            </a:r>
          </a:p>
        </p:txBody>
      </p:sp>
      <p:pic>
        <p:nvPicPr>
          <p:cNvPr id="1014" name="图片 11" descr="图片 11"/>
          <p:cNvPicPr>
            <a:picLocks noChangeAspect="1"/>
          </p:cNvPicPr>
          <p:nvPr/>
        </p:nvPicPr>
        <p:blipFill>
          <a:blip r:embed="rId4">
            <a:extLst/>
          </a:blip>
          <a:stretch>
            <a:fillRect/>
          </a:stretch>
        </p:blipFill>
        <p:spPr>
          <a:xfrm>
            <a:off x="6307868" y="94342"/>
            <a:ext cx="4352381" cy="6649820"/>
          </a:xfrm>
          <a:prstGeom prst="rect">
            <a:avLst/>
          </a:prstGeom>
          <a:ln w="12700">
            <a:miter lim="400000"/>
          </a:ln>
        </p:spPr>
      </p:pic>
      <p:pic>
        <p:nvPicPr>
          <p:cNvPr id="1015" name="图片 7" descr="图片 7"/>
          <p:cNvPicPr>
            <a:picLocks noChangeAspect="1"/>
          </p:cNvPicPr>
          <p:nvPr/>
        </p:nvPicPr>
        <p:blipFill>
          <a:blip r:embed="rId5">
            <a:extLst/>
          </a:blip>
          <a:stretch>
            <a:fillRect/>
          </a:stretch>
        </p:blipFill>
        <p:spPr>
          <a:xfrm>
            <a:off x="1947992" y="94342"/>
            <a:ext cx="4359876" cy="6649527"/>
          </a:xfrm>
          <a:prstGeom prst="rect">
            <a:avLst/>
          </a:prstGeom>
          <a:ln w="12700">
            <a:miter lim="400000"/>
          </a:ln>
        </p:spPr>
      </p:pic>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17" name="图片 5" descr="图片 5"/>
          <p:cNvPicPr>
            <a:picLocks noChangeAspect="1"/>
          </p:cNvPicPr>
          <p:nvPr/>
        </p:nvPicPr>
        <p:blipFill>
          <a:blip r:embed="rId2">
            <a:extLst/>
          </a:blip>
          <a:stretch>
            <a:fillRect/>
          </a:stretch>
        </p:blipFill>
        <p:spPr>
          <a:xfrm>
            <a:off x="5772151" y="726959"/>
            <a:ext cx="4914968" cy="4914969"/>
          </a:xfrm>
          <a:prstGeom prst="rect">
            <a:avLst/>
          </a:prstGeom>
          <a:ln w="12700">
            <a:miter lim="400000"/>
          </a:ln>
        </p:spPr>
      </p:pic>
      <p:sp>
        <p:nvSpPr>
          <p:cNvPr id="1018" name="文本框 18"/>
          <p:cNvSpPr txBox="1"/>
          <p:nvPr/>
        </p:nvSpPr>
        <p:spPr>
          <a:xfrm>
            <a:off x="3098343" y="586104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00B0F0"/>
                </a:solidFill>
                <a:latin typeface="微软雅黑"/>
                <a:ea typeface="微软雅黑"/>
                <a:cs typeface="微软雅黑"/>
                <a:sym typeface="微软雅黑"/>
              </a:defRPr>
            </a:lvl1pPr>
          </a:lstStyle>
          <a:p>
            <a:r>
              <a:t>ETC2</a:t>
            </a:r>
          </a:p>
        </p:txBody>
      </p:sp>
      <p:sp>
        <p:nvSpPr>
          <p:cNvPr id="1019" name="文本框 19"/>
          <p:cNvSpPr txBox="1"/>
          <p:nvPr/>
        </p:nvSpPr>
        <p:spPr>
          <a:xfrm>
            <a:off x="7377265" y="586104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9DC3E6"/>
                </a:solidFill>
                <a:latin typeface="微软雅黑"/>
                <a:ea typeface="微软雅黑"/>
                <a:cs typeface="微软雅黑"/>
                <a:sym typeface="微软雅黑"/>
              </a:defRPr>
            </a:lvl1pPr>
          </a:lstStyle>
          <a:p>
            <a:r>
              <a:t>ETC1</a:t>
            </a:r>
          </a:p>
        </p:txBody>
      </p:sp>
      <p:pic>
        <p:nvPicPr>
          <p:cNvPr id="1020" name="图片 1" descr="图片 1"/>
          <p:cNvPicPr>
            <a:picLocks noChangeAspect="1"/>
          </p:cNvPicPr>
          <p:nvPr/>
        </p:nvPicPr>
        <p:blipFill>
          <a:blip r:embed="rId3">
            <a:extLst/>
          </a:blip>
          <a:stretch>
            <a:fillRect/>
          </a:stretch>
        </p:blipFill>
        <p:spPr>
          <a:xfrm>
            <a:off x="1496675" y="726959"/>
            <a:ext cx="4914969" cy="4914969"/>
          </a:xfrm>
          <a:prstGeom prst="rect">
            <a:avLst/>
          </a:prstGeom>
          <a:ln w="12700">
            <a:miter lim="400000"/>
          </a:ln>
        </p:spPr>
      </p:pic>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023"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解决方案2.8</a:t>
            </a:r>
          </a:p>
        </p:txBody>
      </p:sp>
      <p:sp>
        <p:nvSpPr>
          <p:cNvPr id="1024"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025"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026" name="文本框 10"/>
          <p:cNvSpPr txBox="1"/>
          <p:nvPr/>
        </p:nvSpPr>
        <p:spPr>
          <a:xfrm>
            <a:off x="4854752" y="131154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ETC2</a:t>
            </a:r>
          </a:p>
        </p:txBody>
      </p:sp>
      <p:graphicFrame>
        <p:nvGraphicFramePr>
          <p:cNvPr id="1027" name="表格 13"/>
          <p:cNvGraphicFramePr/>
          <p:nvPr/>
        </p:nvGraphicFramePr>
        <p:xfrm>
          <a:off x="9741161" y="5423465"/>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00B0F0"/>
                          </a:solidFill>
                          <a:latin typeface="微软雅黑"/>
                          <a:ea typeface="微软雅黑"/>
                          <a:cs typeface="微软雅黑"/>
                          <a:sym typeface="微软雅黑"/>
                        </a:rPr>
                        <a:t>7.5</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1028" name="文本框 17"/>
          <p:cNvSpPr txBox="1"/>
          <p:nvPr/>
        </p:nvSpPr>
        <p:spPr>
          <a:xfrm>
            <a:off x="9289747" y="5001664"/>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ETC2</a:t>
            </a:r>
          </a:p>
        </p:txBody>
      </p:sp>
      <p:sp>
        <p:nvSpPr>
          <p:cNvPr id="1029" name="文本框 14"/>
          <p:cNvSpPr txBox="1"/>
          <p:nvPr/>
        </p:nvSpPr>
        <p:spPr>
          <a:xfrm>
            <a:off x="3692159" y="2168789"/>
            <a:ext cx="217143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solidFill>
                  <a:srgbClr val="FFFFFF"/>
                </a:solidFill>
                <a:latin typeface="微软雅黑"/>
                <a:ea typeface="微软雅黑"/>
                <a:cs typeface="微软雅黑"/>
                <a:sym typeface="微软雅黑"/>
              </a:defRPr>
            </a:pPr>
            <a:r>
              <a:t>ETC1+ETC1</a:t>
            </a:r>
          </a:p>
          <a:p>
            <a:pPr>
              <a:defRPr sz="2400" b="1">
                <a:solidFill>
                  <a:srgbClr val="FFFFFF"/>
                </a:solidFill>
                <a:latin typeface="微软雅黑"/>
                <a:ea typeface="微软雅黑"/>
                <a:cs typeface="微软雅黑"/>
                <a:sym typeface="微软雅黑"/>
              </a:defRPr>
            </a:pPr>
            <a:r>
              <a:t>ETC1+A8</a:t>
            </a:r>
          </a:p>
        </p:txBody>
      </p:sp>
      <p:sp>
        <p:nvSpPr>
          <p:cNvPr id="1030" name="文本框 19"/>
          <p:cNvSpPr txBox="1"/>
          <p:nvPr/>
        </p:nvSpPr>
        <p:spPr>
          <a:xfrm>
            <a:off x="5684268" y="2168789"/>
            <a:ext cx="1384093"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solidFill>
                  <a:srgbClr val="FFFFFF"/>
                </a:solidFill>
                <a:latin typeface="微软雅黑"/>
                <a:ea typeface="微软雅黑"/>
                <a:cs typeface="微软雅黑"/>
                <a:sym typeface="微软雅黑"/>
              </a:defRPr>
            </a:pPr>
            <a:r>
              <a:t>25%</a:t>
            </a:r>
          </a:p>
          <a:p>
            <a:pPr>
              <a:defRPr sz="2400" b="1">
                <a:solidFill>
                  <a:srgbClr val="FFFFFF"/>
                </a:solidFill>
                <a:latin typeface="微软雅黑"/>
                <a:ea typeface="微软雅黑"/>
                <a:cs typeface="微软雅黑"/>
                <a:sym typeface="微软雅黑"/>
              </a:defRPr>
            </a:pPr>
            <a:r>
              <a:t>37.5%</a:t>
            </a:r>
          </a:p>
        </p:txBody>
      </p:sp>
      <p:sp>
        <p:nvSpPr>
          <p:cNvPr id="1031" name="文本框 20"/>
          <p:cNvSpPr txBox="1"/>
          <p:nvPr/>
        </p:nvSpPr>
        <p:spPr>
          <a:xfrm>
            <a:off x="549452" y="2168789"/>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1032" name="文本框 22"/>
          <p:cNvSpPr txBox="1"/>
          <p:nvPr/>
        </p:nvSpPr>
        <p:spPr>
          <a:xfrm>
            <a:off x="3692159" y="3944613"/>
            <a:ext cx="480357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FFFFFF"/>
                </a:solidFill>
                <a:latin typeface="微软雅黑"/>
                <a:ea typeface="微软雅黑"/>
                <a:cs typeface="微软雅黑"/>
                <a:sym typeface="微软雅黑"/>
              </a:defRPr>
            </a:lvl1pPr>
          </a:lstStyle>
          <a:p>
            <a:r>
              <a:t>ETC1</a:t>
            </a:r>
          </a:p>
        </p:txBody>
      </p:sp>
      <p:sp>
        <p:nvSpPr>
          <p:cNvPr id="1033" name="文本框 23"/>
          <p:cNvSpPr txBox="1"/>
          <p:nvPr/>
        </p:nvSpPr>
        <p:spPr>
          <a:xfrm>
            <a:off x="5684268" y="3944613"/>
            <a:ext cx="1384093"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FFFFFF"/>
                </a:solidFill>
                <a:latin typeface="微软雅黑"/>
                <a:ea typeface="微软雅黑"/>
                <a:cs typeface="微软雅黑"/>
                <a:sym typeface="微软雅黑"/>
              </a:defRPr>
            </a:lvl1pPr>
          </a:lstStyle>
          <a:p>
            <a:r>
              <a:t>16.7%</a:t>
            </a:r>
          </a:p>
        </p:txBody>
      </p:sp>
      <p:sp>
        <p:nvSpPr>
          <p:cNvPr id="1034" name="文本框 24"/>
          <p:cNvSpPr txBox="1"/>
          <p:nvPr/>
        </p:nvSpPr>
        <p:spPr>
          <a:xfrm>
            <a:off x="549452" y="3944613"/>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不透明</a:t>
            </a:r>
          </a:p>
        </p:txBody>
      </p:sp>
      <p:sp>
        <p:nvSpPr>
          <p:cNvPr id="1035" name="文本框 25"/>
          <p:cNvSpPr txBox="1"/>
          <p:nvPr/>
        </p:nvSpPr>
        <p:spPr>
          <a:xfrm>
            <a:off x="7333142" y="2168789"/>
            <a:ext cx="3113879"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00B0F0"/>
                </a:solidFill>
                <a:latin typeface="微软雅黑"/>
                <a:ea typeface="微软雅黑"/>
                <a:cs typeface="微软雅黑"/>
                <a:sym typeface="微软雅黑"/>
              </a:defRPr>
            </a:lvl1pPr>
          </a:lstStyle>
          <a:p>
            <a:r>
              <a:t>ETC2_RGBA   25%</a:t>
            </a:r>
          </a:p>
        </p:txBody>
      </p:sp>
      <p:sp>
        <p:nvSpPr>
          <p:cNvPr id="1036" name="文本框 26"/>
          <p:cNvSpPr txBox="1"/>
          <p:nvPr/>
        </p:nvSpPr>
        <p:spPr>
          <a:xfrm>
            <a:off x="7333142" y="3944611"/>
            <a:ext cx="3113879"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00B0F0"/>
                </a:solidFill>
                <a:latin typeface="微软雅黑"/>
                <a:ea typeface="微软雅黑"/>
                <a:cs typeface="微软雅黑"/>
                <a:sym typeface="微软雅黑"/>
              </a:defRPr>
            </a:lvl1pPr>
          </a:lstStyle>
          <a:p>
            <a:r>
              <a:t>ETC2_RGB   16.7%</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sp>
        <p:nvSpPr>
          <p:cNvPr id="1039"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解决方案2.8</a:t>
            </a:r>
          </a:p>
        </p:txBody>
      </p:sp>
      <p:sp>
        <p:nvSpPr>
          <p:cNvPr id="1040"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041"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042" name="文本框 10"/>
          <p:cNvSpPr txBox="1"/>
          <p:nvPr/>
        </p:nvSpPr>
        <p:spPr>
          <a:xfrm>
            <a:off x="4854752" y="131154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ETC2</a:t>
            </a:r>
          </a:p>
        </p:txBody>
      </p:sp>
      <p:graphicFrame>
        <p:nvGraphicFramePr>
          <p:cNvPr id="1043" name="表格 13"/>
          <p:cNvGraphicFramePr/>
          <p:nvPr/>
        </p:nvGraphicFramePr>
        <p:xfrm>
          <a:off x="9741161" y="5423465"/>
          <a:ext cx="1593626" cy="1165013"/>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00B0F0"/>
                          </a:solidFill>
                          <a:latin typeface="微软雅黑"/>
                          <a:ea typeface="微软雅黑"/>
                          <a:cs typeface="微软雅黑"/>
                          <a:sym typeface="微软雅黑"/>
                        </a:rPr>
                        <a:t>7.5</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1044" name="文本框 17"/>
          <p:cNvSpPr txBox="1"/>
          <p:nvPr/>
        </p:nvSpPr>
        <p:spPr>
          <a:xfrm>
            <a:off x="9289747" y="5001664"/>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ETC2</a:t>
            </a:r>
          </a:p>
        </p:txBody>
      </p:sp>
      <p:sp>
        <p:nvSpPr>
          <p:cNvPr id="1045" name="文本框 14"/>
          <p:cNvSpPr txBox="1"/>
          <p:nvPr/>
        </p:nvSpPr>
        <p:spPr>
          <a:xfrm>
            <a:off x="3692159" y="2168789"/>
            <a:ext cx="217143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FFFFFF"/>
                </a:solidFill>
                <a:latin typeface="微软雅黑"/>
                <a:ea typeface="微软雅黑"/>
                <a:cs typeface="微软雅黑"/>
                <a:sym typeface="微软雅黑"/>
              </a:defRPr>
            </a:lvl1pPr>
          </a:lstStyle>
          <a:p>
            <a:r>
              <a:t>ETC1+ETC1</a:t>
            </a:r>
          </a:p>
        </p:txBody>
      </p:sp>
      <p:sp>
        <p:nvSpPr>
          <p:cNvPr id="1046" name="文本框 19"/>
          <p:cNvSpPr txBox="1"/>
          <p:nvPr/>
        </p:nvSpPr>
        <p:spPr>
          <a:xfrm>
            <a:off x="5684268" y="2168789"/>
            <a:ext cx="1384093"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FFFFFF"/>
                </a:solidFill>
                <a:latin typeface="微软雅黑"/>
                <a:ea typeface="微软雅黑"/>
                <a:cs typeface="微软雅黑"/>
                <a:sym typeface="微软雅黑"/>
              </a:defRPr>
            </a:lvl1pPr>
          </a:lstStyle>
          <a:p>
            <a:r>
              <a:t>25%</a:t>
            </a:r>
          </a:p>
        </p:txBody>
      </p:sp>
      <p:sp>
        <p:nvSpPr>
          <p:cNvPr id="1047" name="文本框 20"/>
          <p:cNvSpPr txBox="1"/>
          <p:nvPr/>
        </p:nvSpPr>
        <p:spPr>
          <a:xfrm>
            <a:off x="549452" y="2168789"/>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1048" name="文本框 25"/>
          <p:cNvSpPr txBox="1"/>
          <p:nvPr/>
        </p:nvSpPr>
        <p:spPr>
          <a:xfrm>
            <a:off x="7333142" y="2168789"/>
            <a:ext cx="3113879"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solidFill>
                  <a:srgbClr val="00B0F0"/>
                </a:solidFill>
                <a:latin typeface="微软雅黑"/>
                <a:ea typeface="微软雅黑"/>
                <a:cs typeface="微软雅黑"/>
                <a:sym typeface="微软雅黑"/>
              </a:defRPr>
            </a:lvl1pPr>
          </a:lstStyle>
          <a:p>
            <a:r>
              <a:t>ETC2_RGBA   25%</a:t>
            </a:r>
          </a:p>
        </p:txBody>
      </p:sp>
      <p:sp>
        <p:nvSpPr>
          <p:cNvPr id="1049" name="文本框 27"/>
          <p:cNvSpPr txBox="1"/>
          <p:nvPr/>
        </p:nvSpPr>
        <p:spPr>
          <a:xfrm>
            <a:off x="3692157" y="3190652"/>
            <a:ext cx="217143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solidFill>
                  <a:srgbClr val="FF0000"/>
                </a:solidFill>
                <a:latin typeface="微软雅黑"/>
                <a:ea typeface="微软雅黑"/>
                <a:cs typeface="微软雅黑"/>
                <a:sym typeface="微软雅黑"/>
              </a:defRPr>
            </a:pPr>
            <a:r>
              <a:t>R</a:t>
            </a:r>
            <a:r>
              <a:rPr>
                <a:solidFill>
                  <a:srgbClr val="00B050"/>
                </a:solidFill>
              </a:rPr>
              <a:t>G</a:t>
            </a:r>
            <a:r>
              <a:rPr>
                <a:solidFill>
                  <a:srgbClr val="00B0F0"/>
                </a:solidFill>
              </a:rPr>
              <a:t>B</a:t>
            </a:r>
            <a:r>
              <a:rPr>
                <a:solidFill>
                  <a:srgbClr val="FFFFFF"/>
                </a:solidFill>
              </a:rPr>
              <a:t> + </a:t>
            </a:r>
            <a:r>
              <a:t>R</a:t>
            </a:r>
            <a:r>
              <a:rPr>
                <a:solidFill>
                  <a:srgbClr val="D0CECE"/>
                </a:solidFill>
              </a:rPr>
              <a:t>GB</a:t>
            </a:r>
          </a:p>
        </p:txBody>
      </p:sp>
      <p:sp>
        <p:nvSpPr>
          <p:cNvPr id="1050" name="文本框 28"/>
          <p:cNvSpPr txBox="1"/>
          <p:nvPr/>
        </p:nvSpPr>
        <p:spPr>
          <a:xfrm>
            <a:off x="7333142" y="3167905"/>
            <a:ext cx="217143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solidFill>
                  <a:srgbClr val="FF0000"/>
                </a:solidFill>
                <a:latin typeface="微软雅黑"/>
                <a:ea typeface="微软雅黑"/>
                <a:cs typeface="微软雅黑"/>
                <a:sym typeface="微软雅黑"/>
              </a:defRPr>
            </a:pPr>
            <a:r>
              <a:t>R</a:t>
            </a:r>
            <a:r>
              <a:rPr>
                <a:solidFill>
                  <a:srgbClr val="00B050"/>
                </a:solidFill>
              </a:rPr>
              <a:t>G</a:t>
            </a:r>
            <a:r>
              <a:rPr>
                <a:solidFill>
                  <a:srgbClr val="00B0F0"/>
                </a:solidFill>
              </a:rPr>
              <a:t>B</a:t>
            </a:r>
            <a:r>
              <a:rPr>
                <a:solidFill>
                  <a:srgbClr val="FFFFFF"/>
                </a:solidFill>
              </a:rPr>
              <a:t>A</a:t>
            </a:r>
          </a:p>
        </p:txBody>
      </p:sp>
      <p:sp>
        <p:nvSpPr>
          <p:cNvPr id="1051" name="矩形 1"/>
          <p:cNvSpPr/>
          <p:nvPr/>
        </p:nvSpPr>
        <p:spPr>
          <a:xfrm>
            <a:off x="1021524" y="4206268"/>
            <a:ext cx="973017" cy="973017"/>
          </a:xfrm>
          <a:prstGeom prst="rect">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1052" name="矩形 29"/>
          <p:cNvSpPr/>
          <p:nvPr/>
        </p:nvSpPr>
        <p:spPr>
          <a:xfrm>
            <a:off x="1173924" y="4358668"/>
            <a:ext cx="973017" cy="973017"/>
          </a:xfrm>
          <a:prstGeom prst="rect">
            <a:avLst/>
          </a:prstGeom>
          <a:solidFill>
            <a:srgbClr val="00CC00"/>
          </a:solidFill>
          <a:ln w="12700">
            <a:solidFill>
              <a:srgbClr val="42719B"/>
            </a:solidFill>
            <a:miter/>
          </a:ln>
        </p:spPr>
        <p:txBody>
          <a:bodyPr lIns="45719" rIns="45719" anchor="ctr"/>
          <a:lstStyle/>
          <a:p>
            <a:pPr algn="ctr">
              <a:defRPr>
                <a:solidFill>
                  <a:srgbClr val="FFFFFF"/>
                </a:solidFill>
              </a:defRPr>
            </a:pPr>
            <a:endParaRPr/>
          </a:p>
        </p:txBody>
      </p:sp>
      <p:sp>
        <p:nvSpPr>
          <p:cNvPr id="1053" name="矩形 30"/>
          <p:cNvSpPr/>
          <p:nvPr/>
        </p:nvSpPr>
        <p:spPr>
          <a:xfrm>
            <a:off x="1326324" y="4511068"/>
            <a:ext cx="973017" cy="973017"/>
          </a:xfrm>
          <a:prstGeom prst="rect">
            <a:avLst/>
          </a:prstGeom>
          <a:solidFill>
            <a:srgbClr val="00B0F0"/>
          </a:solidFill>
          <a:ln w="12700">
            <a:solidFill>
              <a:srgbClr val="42719B"/>
            </a:solidFill>
            <a:miter/>
          </a:ln>
        </p:spPr>
        <p:txBody>
          <a:bodyPr lIns="45719" rIns="45719" anchor="ctr"/>
          <a:lstStyle/>
          <a:p>
            <a:pPr algn="ctr">
              <a:defRPr>
                <a:solidFill>
                  <a:srgbClr val="FFFFFF"/>
                </a:solidFill>
              </a:defRPr>
            </a:pPr>
            <a:endParaRPr/>
          </a:p>
        </p:txBody>
      </p:sp>
      <p:sp>
        <p:nvSpPr>
          <p:cNvPr id="1054" name="矩形 31"/>
          <p:cNvSpPr/>
          <p:nvPr/>
        </p:nvSpPr>
        <p:spPr>
          <a:xfrm>
            <a:off x="1478724" y="4663468"/>
            <a:ext cx="973017" cy="973017"/>
          </a:xfrm>
          <a:prstGeom prst="rect">
            <a:avLst/>
          </a:prstGeom>
          <a:solidFill>
            <a:srgbClr val="FFFFFF"/>
          </a:solidFill>
          <a:ln w="12700">
            <a:solidFill>
              <a:srgbClr val="42719B"/>
            </a:solidFill>
            <a:miter/>
          </a:ln>
        </p:spPr>
        <p:txBody>
          <a:bodyPr lIns="45719" rIns="45719" anchor="ctr"/>
          <a:lstStyle/>
          <a:p>
            <a:pPr algn="ctr">
              <a:defRPr>
                <a:solidFill>
                  <a:srgbClr val="FFFFFF"/>
                </a:solidFill>
              </a:defRPr>
            </a:pPr>
            <a:endParaRPr/>
          </a:p>
        </p:txBody>
      </p:sp>
      <p:sp>
        <p:nvSpPr>
          <p:cNvPr id="1055" name="矩形 32"/>
          <p:cNvSpPr/>
          <p:nvPr/>
        </p:nvSpPr>
        <p:spPr>
          <a:xfrm>
            <a:off x="3301267" y="4223853"/>
            <a:ext cx="973017" cy="973017"/>
          </a:xfrm>
          <a:prstGeom prst="rect">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1056" name="矩形 33"/>
          <p:cNvSpPr/>
          <p:nvPr/>
        </p:nvSpPr>
        <p:spPr>
          <a:xfrm>
            <a:off x="3453667" y="4376253"/>
            <a:ext cx="973017" cy="973017"/>
          </a:xfrm>
          <a:prstGeom prst="rect">
            <a:avLst/>
          </a:prstGeom>
          <a:solidFill>
            <a:srgbClr val="00CC00"/>
          </a:solidFill>
          <a:ln w="12700">
            <a:solidFill>
              <a:srgbClr val="42719B"/>
            </a:solidFill>
            <a:miter/>
          </a:ln>
        </p:spPr>
        <p:txBody>
          <a:bodyPr lIns="45719" rIns="45719" anchor="ctr"/>
          <a:lstStyle/>
          <a:p>
            <a:pPr algn="ctr">
              <a:defRPr>
                <a:solidFill>
                  <a:srgbClr val="FFFFFF"/>
                </a:solidFill>
              </a:defRPr>
            </a:pPr>
            <a:endParaRPr/>
          </a:p>
        </p:txBody>
      </p:sp>
      <p:sp>
        <p:nvSpPr>
          <p:cNvPr id="1057" name="矩形 34"/>
          <p:cNvSpPr/>
          <p:nvPr/>
        </p:nvSpPr>
        <p:spPr>
          <a:xfrm>
            <a:off x="3606067" y="4528653"/>
            <a:ext cx="973017" cy="973017"/>
          </a:xfrm>
          <a:prstGeom prst="rect">
            <a:avLst/>
          </a:prstGeom>
          <a:solidFill>
            <a:srgbClr val="00B0F0"/>
          </a:solidFill>
          <a:ln w="12700">
            <a:solidFill>
              <a:srgbClr val="42719B"/>
            </a:solidFill>
            <a:miter/>
          </a:ln>
        </p:spPr>
        <p:txBody>
          <a:bodyPr lIns="45719" rIns="45719" anchor="ctr"/>
          <a:lstStyle/>
          <a:p>
            <a:pPr algn="ctr">
              <a:defRPr>
                <a:solidFill>
                  <a:srgbClr val="FFFFFF"/>
                </a:solidFill>
              </a:defRPr>
            </a:pPr>
            <a:endParaRPr/>
          </a:p>
        </p:txBody>
      </p:sp>
      <p:sp>
        <p:nvSpPr>
          <p:cNvPr id="1058" name="矩形 35"/>
          <p:cNvSpPr/>
          <p:nvPr/>
        </p:nvSpPr>
        <p:spPr>
          <a:xfrm>
            <a:off x="4971034" y="4358668"/>
            <a:ext cx="973017" cy="973017"/>
          </a:xfrm>
          <a:prstGeom prst="rect">
            <a:avLst/>
          </a:prstGeom>
          <a:solidFill>
            <a:srgbClr val="FFFFFF"/>
          </a:solidFill>
          <a:ln w="12700">
            <a:solidFill>
              <a:srgbClr val="42719B"/>
            </a:solidFill>
            <a:miter/>
          </a:ln>
        </p:spPr>
        <p:txBody>
          <a:bodyPr lIns="45719" rIns="45719" anchor="ctr"/>
          <a:lstStyle/>
          <a:p>
            <a:pPr algn="ctr">
              <a:defRPr>
                <a:solidFill>
                  <a:srgbClr val="FFFFFF"/>
                </a:solidFill>
              </a:defRPr>
            </a:pPr>
            <a:endParaRPr/>
          </a:p>
        </p:txBody>
      </p:sp>
      <p:sp>
        <p:nvSpPr>
          <p:cNvPr id="1059" name="矩形 36"/>
          <p:cNvSpPr/>
          <p:nvPr/>
        </p:nvSpPr>
        <p:spPr>
          <a:xfrm>
            <a:off x="6376313" y="4358668"/>
            <a:ext cx="328892" cy="973017"/>
          </a:xfrm>
          <a:prstGeom prst="rect">
            <a:avLst/>
          </a:prstGeom>
          <a:solidFill>
            <a:srgbClr val="FFFFFF"/>
          </a:solidFill>
          <a:ln w="12700">
            <a:solidFill>
              <a:srgbClr val="42719B"/>
            </a:solidFill>
            <a:miter/>
          </a:ln>
        </p:spPr>
        <p:txBody>
          <a:bodyPr lIns="45719" rIns="45719" anchor="ctr"/>
          <a:lstStyle/>
          <a:p>
            <a:pPr algn="ctr">
              <a:defRPr>
                <a:solidFill>
                  <a:srgbClr val="FFFFFF"/>
                </a:solidFill>
              </a:defRPr>
            </a:pPr>
            <a:endParaRPr/>
          </a:p>
        </p:txBody>
      </p:sp>
      <p:sp>
        <p:nvSpPr>
          <p:cNvPr id="1060" name="矩形 38"/>
          <p:cNvSpPr/>
          <p:nvPr/>
        </p:nvSpPr>
        <p:spPr>
          <a:xfrm>
            <a:off x="6769969" y="4358668"/>
            <a:ext cx="328892" cy="973017"/>
          </a:xfrm>
          <a:prstGeom prst="rect">
            <a:avLst/>
          </a:prstGeom>
          <a:solidFill>
            <a:srgbClr val="FFFFFF"/>
          </a:solidFill>
          <a:ln w="12700">
            <a:solidFill>
              <a:srgbClr val="42719B"/>
            </a:solidFill>
            <a:miter/>
          </a:ln>
        </p:spPr>
        <p:txBody>
          <a:bodyPr lIns="45719" rIns="45719" anchor="ctr"/>
          <a:lstStyle/>
          <a:p>
            <a:pPr algn="ctr">
              <a:defRPr>
                <a:solidFill>
                  <a:srgbClr val="FFFFFF"/>
                </a:solidFill>
              </a:defRPr>
            </a:pPr>
            <a:endParaRPr/>
          </a:p>
        </p:txBody>
      </p:sp>
      <p:sp>
        <p:nvSpPr>
          <p:cNvPr id="1061" name="矩形 39"/>
          <p:cNvSpPr/>
          <p:nvPr/>
        </p:nvSpPr>
        <p:spPr>
          <a:xfrm>
            <a:off x="7162404" y="4358668"/>
            <a:ext cx="328892" cy="973017"/>
          </a:xfrm>
          <a:prstGeom prst="rect">
            <a:avLst/>
          </a:prstGeom>
          <a:solidFill>
            <a:srgbClr val="FFFFFF"/>
          </a:solidFill>
          <a:ln w="12700">
            <a:solidFill>
              <a:srgbClr val="42719B"/>
            </a:solidFill>
            <a:miter/>
          </a:ln>
        </p:spPr>
        <p:txBody>
          <a:bodyPr lIns="45719" rIns="45719" anchor="ctr"/>
          <a:lstStyle/>
          <a:p>
            <a:pPr algn="ctr">
              <a:defRPr>
                <a:solidFill>
                  <a:srgbClr val="FFFFFF"/>
                </a:solidFill>
              </a:defRPr>
            </a:pPr>
            <a:endParaRPr/>
          </a:p>
        </p:txBody>
      </p:sp>
      <p:sp>
        <p:nvSpPr>
          <p:cNvPr id="1062" name="矩形 40"/>
          <p:cNvSpPr/>
          <p:nvPr/>
        </p:nvSpPr>
        <p:spPr>
          <a:xfrm>
            <a:off x="7926468" y="4215674"/>
            <a:ext cx="328892" cy="973017"/>
          </a:xfrm>
          <a:prstGeom prst="rect">
            <a:avLst/>
          </a:prstGeom>
          <a:solidFill>
            <a:srgbClr val="FF0000"/>
          </a:solidFill>
          <a:ln w="12700">
            <a:solidFill>
              <a:srgbClr val="42719B"/>
            </a:solidFill>
            <a:miter/>
          </a:ln>
        </p:spPr>
        <p:txBody>
          <a:bodyPr lIns="45719" rIns="45719" anchor="ctr"/>
          <a:lstStyle/>
          <a:p>
            <a:pPr algn="ctr">
              <a:defRPr>
                <a:solidFill>
                  <a:srgbClr val="FFFFFF"/>
                </a:solidFill>
              </a:defRPr>
            </a:pPr>
            <a:endParaRPr/>
          </a:p>
        </p:txBody>
      </p:sp>
      <p:sp>
        <p:nvSpPr>
          <p:cNvPr id="1063" name="矩形 41"/>
          <p:cNvSpPr/>
          <p:nvPr/>
        </p:nvSpPr>
        <p:spPr>
          <a:xfrm>
            <a:off x="8084946" y="4358668"/>
            <a:ext cx="328892" cy="973017"/>
          </a:xfrm>
          <a:prstGeom prst="rect">
            <a:avLst/>
          </a:prstGeom>
          <a:solidFill>
            <a:srgbClr val="00CC00"/>
          </a:solidFill>
          <a:ln w="12700">
            <a:solidFill>
              <a:srgbClr val="42719B"/>
            </a:solidFill>
            <a:miter/>
          </a:ln>
        </p:spPr>
        <p:txBody>
          <a:bodyPr lIns="45719" rIns="45719" anchor="ctr"/>
          <a:lstStyle/>
          <a:p>
            <a:pPr algn="ctr">
              <a:defRPr>
                <a:solidFill>
                  <a:srgbClr val="FFFFFF"/>
                </a:solidFill>
              </a:defRPr>
            </a:pPr>
            <a:endParaRPr/>
          </a:p>
        </p:txBody>
      </p:sp>
      <p:sp>
        <p:nvSpPr>
          <p:cNvPr id="1064" name="矩形 42"/>
          <p:cNvSpPr/>
          <p:nvPr/>
        </p:nvSpPr>
        <p:spPr>
          <a:xfrm>
            <a:off x="8259533" y="4511068"/>
            <a:ext cx="328892" cy="973017"/>
          </a:xfrm>
          <a:prstGeom prst="rect">
            <a:avLst/>
          </a:prstGeom>
          <a:solidFill>
            <a:srgbClr val="00B0F0"/>
          </a:solidFill>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6"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1067"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solidFill>
                  <a:srgbClr val="FFC800"/>
                </a:solidFill>
                <a:latin typeface="微软雅黑"/>
                <a:ea typeface="微软雅黑"/>
                <a:cs typeface="微软雅黑"/>
                <a:sym typeface="微软雅黑"/>
              </a:defRPr>
            </a:pPr>
            <a:r>
              <a:t>解决方案2.8</a:t>
            </a:r>
          </a:p>
        </p:txBody>
      </p:sp>
      <p:sp>
        <p:nvSpPr>
          <p:cNvPr id="1068"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069"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1070" name="文本框 10"/>
          <p:cNvSpPr txBox="1"/>
          <p:nvPr/>
        </p:nvSpPr>
        <p:spPr>
          <a:xfrm>
            <a:off x="3519806" y="1368696"/>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iOS</a:t>
            </a:r>
          </a:p>
        </p:txBody>
      </p:sp>
      <p:sp>
        <p:nvSpPr>
          <p:cNvPr id="1071" name="文本框 13"/>
          <p:cNvSpPr txBox="1"/>
          <p:nvPr/>
        </p:nvSpPr>
        <p:spPr>
          <a:xfrm>
            <a:off x="8065268" y="138532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android</a:t>
            </a:r>
          </a:p>
        </p:txBody>
      </p:sp>
      <p:sp>
        <p:nvSpPr>
          <p:cNvPr id="1072" name="文本框 14"/>
          <p:cNvSpPr txBox="1"/>
          <p:nvPr/>
        </p:nvSpPr>
        <p:spPr>
          <a:xfrm>
            <a:off x="776608" y="2105998"/>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透明</a:t>
            </a:r>
          </a:p>
        </p:txBody>
      </p:sp>
      <p:sp>
        <p:nvSpPr>
          <p:cNvPr id="1073" name="文本框 17"/>
          <p:cNvSpPr txBox="1"/>
          <p:nvPr/>
        </p:nvSpPr>
        <p:spPr>
          <a:xfrm>
            <a:off x="776610" y="3729420"/>
            <a:ext cx="2478391"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a:t>
            </a:r>
          </a:p>
        </p:txBody>
      </p:sp>
      <p:sp>
        <p:nvSpPr>
          <p:cNvPr id="1074" name="文本框 19"/>
          <p:cNvSpPr txBox="1"/>
          <p:nvPr/>
        </p:nvSpPr>
        <p:spPr>
          <a:xfrm>
            <a:off x="3100660" y="1975093"/>
            <a:ext cx="4683462" cy="232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PNG-&gt;PVR_RGBA8888</a:t>
            </a:r>
          </a:p>
          <a:p>
            <a:pPr>
              <a:defRPr b="1">
                <a:solidFill>
                  <a:srgbClr val="FFFFFF"/>
                </a:solidFill>
                <a:latin typeface="微软雅黑"/>
                <a:ea typeface="微软雅黑"/>
                <a:cs typeface="微软雅黑"/>
                <a:sym typeface="微软雅黑"/>
              </a:defRPr>
            </a:pPr>
            <a:r>
              <a:t>PNG-&gt;PNG8-&gt;PVR_RGBA8888</a:t>
            </a:r>
          </a:p>
          <a:p>
            <a:pPr>
              <a:defRPr b="1">
                <a:solidFill>
                  <a:srgbClr val="FFFFFF"/>
                </a:solidFill>
                <a:latin typeface="微软雅黑"/>
                <a:ea typeface="微软雅黑"/>
                <a:cs typeface="微软雅黑"/>
                <a:sym typeface="微软雅黑"/>
              </a:defRPr>
            </a:pPr>
            <a:r>
              <a:t>PNG-&gt;PVR_RGBA4444</a:t>
            </a:r>
          </a:p>
          <a:p>
            <a:pPr>
              <a:defRPr b="1">
                <a:solidFill>
                  <a:srgbClr val="00B0F0"/>
                </a:solidFill>
                <a:latin typeface="微软雅黑"/>
                <a:ea typeface="微软雅黑"/>
                <a:cs typeface="微软雅黑"/>
                <a:sym typeface="微软雅黑"/>
              </a:defRPr>
            </a:pPr>
            <a:r>
              <a:t>PVRTCI4_RGB+PVRTCI4_RGB</a:t>
            </a:r>
          </a:p>
          <a:p>
            <a:pPr>
              <a:defRPr b="1">
                <a:solidFill>
                  <a:srgbClr val="00B0F0"/>
                </a:solidFill>
                <a:latin typeface="微软雅黑"/>
                <a:ea typeface="微软雅黑"/>
                <a:cs typeface="微软雅黑"/>
                <a:sym typeface="微软雅黑"/>
              </a:defRPr>
            </a:pPr>
            <a:r>
              <a:t>PVRTCI4_RGB</a:t>
            </a:r>
          </a:p>
          <a:p>
            <a:pPr>
              <a:defRPr b="1">
                <a:solidFill>
                  <a:srgbClr val="FFFFFF"/>
                </a:solidFill>
                <a:latin typeface="微软雅黑"/>
                <a:ea typeface="微软雅黑"/>
                <a:cs typeface="微软雅黑"/>
                <a:sym typeface="微软雅黑"/>
              </a:defRPr>
            </a:pPr>
            <a:endParaRPr/>
          </a:p>
          <a:p>
            <a:pPr>
              <a:defRPr b="1">
                <a:solidFill>
                  <a:srgbClr val="FFFFFF"/>
                </a:solidFill>
                <a:latin typeface="微软雅黑"/>
                <a:ea typeface="微软雅黑"/>
                <a:cs typeface="微软雅黑"/>
                <a:sym typeface="微软雅黑"/>
              </a:defRPr>
            </a:pPr>
            <a:endParaRPr/>
          </a:p>
        </p:txBody>
      </p:sp>
      <p:sp>
        <p:nvSpPr>
          <p:cNvPr id="1075" name="文本框 24"/>
          <p:cNvSpPr txBox="1"/>
          <p:nvPr/>
        </p:nvSpPr>
        <p:spPr>
          <a:xfrm>
            <a:off x="3100662" y="3797946"/>
            <a:ext cx="4284877" cy="1488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JPG</a:t>
            </a:r>
          </a:p>
          <a:p>
            <a:pPr>
              <a:defRPr b="1">
                <a:solidFill>
                  <a:srgbClr val="FFFFFF"/>
                </a:solidFill>
                <a:latin typeface="微软雅黑"/>
                <a:ea typeface="微软雅黑"/>
                <a:cs typeface="微软雅黑"/>
                <a:sym typeface="微软雅黑"/>
              </a:defRPr>
            </a:pPr>
            <a:r>
              <a:t>JPG_RGB565</a:t>
            </a:r>
          </a:p>
          <a:p>
            <a:pPr>
              <a:defRPr b="1">
                <a:solidFill>
                  <a:srgbClr val="00B0F0"/>
                </a:solidFill>
                <a:latin typeface="微软雅黑"/>
                <a:ea typeface="微软雅黑"/>
                <a:cs typeface="微软雅黑"/>
                <a:sym typeface="微软雅黑"/>
              </a:defRPr>
            </a:pPr>
            <a:r>
              <a:t>PVRTCI4_RGB</a:t>
            </a:r>
          </a:p>
          <a:p>
            <a:pPr>
              <a:defRPr b="1">
                <a:solidFill>
                  <a:srgbClr val="FFFFFF"/>
                </a:solidFill>
                <a:latin typeface="微软雅黑"/>
                <a:ea typeface="微软雅黑"/>
                <a:cs typeface="微软雅黑"/>
                <a:sym typeface="微软雅黑"/>
              </a:defRPr>
            </a:pPr>
            <a:endParaRPr/>
          </a:p>
        </p:txBody>
      </p:sp>
      <p:sp>
        <p:nvSpPr>
          <p:cNvPr id="1076" name="文本框 25"/>
          <p:cNvSpPr txBox="1"/>
          <p:nvPr/>
        </p:nvSpPr>
        <p:spPr>
          <a:xfrm>
            <a:off x="7567152" y="1975093"/>
            <a:ext cx="4284877" cy="1767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PNG-&gt;PVR_RGBA8888</a:t>
            </a:r>
          </a:p>
          <a:p>
            <a:pPr>
              <a:defRPr b="1">
                <a:solidFill>
                  <a:srgbClr val="FFFFFF"/>
                </a:solidFill>
                <a:latin typeface="微软雅黑"/>
                <a:ea typeface="微软雅黑"/>
                <a:cs typeface="微软雅黑"/>
                <a:sym typeface="微软雅黑"/>
              </a:defRPr>
            </a:pPr>
            <a:r>
              <a:t>PNG-&gt;PNG8-&gt;PVR_RGBA8888</a:t>
            </a:r>
          </a:p>
          <a:p>
            <a:pPr>
              <a:defRPr b="1">
                <a:solidFill>
                  <a:srgbClr val="FFFFFF"/>
                </a:solidFill>
                <a:latin typeface="微软雅黑"/>
                <a:ea typeface="微软雅黑"/>
                <a:cs typeface="微软雅黑"/>
                <a:sym typeface="微软雅黑"/>
              </a:defRPr>
            </a:pPr>
            <a:r>
              <a:t>PNG-&gt;PVR_RGBA4444</a:t>
            </a:r>
          </a:p>
          <a:p>
            <a:pPr>
              <a:defRPr b="1">
                <a:solidFill>
                  <a:srgbClr val="00B0F0"/>
                </a:solidFill>
                <a:latin typeface="微软雅黑"/>
                <a:ea typeface="微软雅黑"/>
                <a:cs typeface="微软雅黑"/>
                <a:sym typeface="微软雅黑"/>
              </a:defRPr>
            </a:pPr>
            <a:r>
              <a:t>ETC2_RGBA</a:t>
            </a:r>
          </a:p>
          <a:p>
            <a:pPr>
              <a:defRPr b="1">
                <a:solidFill>
                  <a:srgbClr val="FFFFFF"/>
                </a:solidFill>
                <a:latin typeface="微软雅黑"/>
                <a:ea typeface="微软雅黑"/>
                <a:cs typeface="微软雅黑"/>
                <a:sym typeface="微软雅黑"/>
              </a:defRPr>
            </a:pPr>
            <a:endParaRPr/>
          </a:p>
        </p:txBody>
      </p:sp>
      <p:sp>
        <p:nvSpPr>
          <p:cNvPr id="1077" name="文本框 26"/>
          <p:cNvSpPr txBox="1"/>
          <p:nvPr/>
        </p:nvSpPr>
        <p:spPr>
          <a:xfrm>
            <a:off x="7567152" y="3797946"/>
            <a:ext cx="4284877" cy="120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b="1">
                <a:solidFill>
                  <a:srgbClr val="FFFFFF"/>
                </a:solidFill>
                <a:latin typeface="微软雅黑"/>
                <a:ea typeface="微软雅黑"/>
                <a:cs typeface="微软雅黑"/>
                <a:sym typeface="微软雅黑"/>
              </a:defRPr>
            </a:pPr>
            <a:r>
              <a:t>JPG</a:t>
            </a:r>
          </a:p>
          <a:p>
            <a:pPr>
              <a:defRPr b="1">
                <a:solidFill>
                  <a:srgbClr val="FFFFFF"/>
                </a:solidFill>
                <a:latin typeface="微软雅黑"/>
                <a:ea typeface="微软雅黑"/>
                <a:cs typeface="微软雅黑"/>
                <a:sym typeface="微软雅黑"/>
              </a:defRPr>
            </a:pPr>
            <a:r>
              <a:t>JPG_RGB565</a:t>
            </a:r>
          </a:p>
          <a:p>
            <a:pPr>
              <a:defRPr b="1">
                <a:solidFill>
                  <a:srgbClr val="00B0F0"/>
                </a:solidFill>
                <a:latin typeface="微软雅黑"/>
                <a:ea typeface="微软雅黑"/>
                <a:cs typeface="微软雅黑"/>
                <a:sym typeface="微软雅黑"/>
              </a:defRPr>
            </a:pPr>
            <a:r>
              <a:t>ETC2_RGB</a:t>
            </a:r>
          </a:p>
        </p:txBody>
      </p:sp>
      <p:graphicFrame>
        <p:nvGraphicFramePr>
          <p:cNvPr id="1078" name="表格 27"/>
          <p:cNvGraphicFramePr/>
          <p:nvPr/>
        </p:nvGraphicFramePr>
        <p:xfrm>
          <a:off x="3071272" y="5384322"/>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1</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graphicFrame>
        <p:nvGraphicFramePr>
          <p:cNvPr id="1079" name="表格 28"/>
          <p:cNvGraphicFramePr/>
          <p:nvPr/>
        </p:nvGraphicFramePr>
        <p:xfrm>
          <a:off x="1347978" y="5384322"/>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1080" name="文本框 29"/>
          <p:cNvSpPr txBox="1"/>
          <p:nvPr/>
        </p:nvSpPr>
        <p:spPr>
          <a:xfrm>
            <a:off x="905595" y="4963107"/>
            <a:ext cx="2478391"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PNG</a:t>
            </a:r>
          </a:p>
        </p:txBody>
      </p:sp>
      <p:sp>
        <p:nvSpPr>
          <p:cNvPr id="1081" name="文本框 30"/>
          <p:cNvSpPr txBox="1"/>
          <p:nvPr/>
        </p:nvSpPr>
        <p:spPr>
          <a:xfrm>
            <a:off x="2628887" y="4963107"/>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JPG</a:t>
            </a:r>
          </a:p>
        </p:txBody>
      </p:sp>
      <p:graphicFrame>
        <p:nvGraphicFramePr>
          <p:cNvPr id="1082" name="表格 31"/>
          <p:cNvGraphicFramePr/>
          <p:nvPr/>
        </p:nvGraphicFramePr>
        <p:xfrm>
          <a:off x="4829733" y="5384322"/>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graphicFrame>
        <p:nvGraphicFramePr>
          <p:cNvPr id="1083" name="表格 32"/>
          <p:cNvGraphicFramePr/>
          <p:nvPr/>
        </p:nvGraphicFramePr>
        <p:xfrm>
          <a:off x="6576472" y="5384322"/>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6</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1084" name="文本框 33"/>
          <p:cNvSpPr txBox="1"/>
          <p:nvPr/>
        </p:nvSpPr>
        <p:spPr>
          <a:xfrm>
            <a:off x="4363904" y="4962523"/>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PVR8888</a:t>
            </a:r>
          </a:p>
        </p:txBody>
      </p:sp>
      <p:sp>
        <p:nvSpPr>
          <p:cNvPr id="1085" name="文本框 34"/>
          <p:cNvSpPr txBox="1"/>
          <p:nvPr/>
        </p:nvSpPr>
        <p:spPr>
          <a:xfrm>
            <a:off x="6125059" y="4962523"/>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PVRTC4</a:t>
            </a:r>
          </a:p>
        </p:txBody>
      </p:sp>
      <p:graphicFrame>
        <p:nvGraphicFramePr>
          <p:cNvPr id="1086" name="表格 35"/>
          <p:cNvGraphicFramePr/>
          <p:nvPr/>
        </p:nvGraphicFramePr>
        <p:xfrm>
          <a:off x="8337629" y="5392468"/>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1087" name="文本框 36"/>
          <p:cNvSpPr txBox="1"/>
          <p:nvPr/>
        </p:nvSpPr>
        <p:spPr>
          <a:xfrm>
            <a:off x="7886216" y="4970667"/>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ETC1</a:t>
            </a:r>
          </a:p>
        </p:txBody>
      </p:sp>
      <p:graphicFrame>
        <p:nvGraphicFramePr>
          <p:cNvPr id="1088" name="表格 23"/>
          <p:cNvGraphicFramePr/>
          <p:nvPr/>
        </p:nvGraphicFramePr>
        <p:xfrm>
          <a:off x="10085012" y="5395752"/>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7.5</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1089" name="文本框 37"/>
          <p:cNvSpPr txBox="1"/>
          <p:nvPr/>
        </p:nvSpPr>
        <p:spPr>
          <a:xfrm>
            <a:off x="9633598" y="4973952"/>
            <a:ext cx="2478392" cy="370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b="1">
                <a:solidFill>
                  <a:srgbClr val="FFFFFF"/>
                </a:solidFill>
                <a:latin typeface="微软雅黑"/>
                <a:ea typeface="微软雅黑"/>
                <a:cs typeface="微软雅黑"/>
                <a:sym typeface="微软雅黑"/>
              </a:defRPr>
            </a:lvl1pPr>
          </a:lstStyle>
          <a:p>
            <a:r>
              <a:t>ETC2</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3"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094"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graphicFrame>
        <p:nvGraphicFramePr>
          <p:cNvPr id="1095" name="表格 9"/>
          <p:cNvGraphicFramePr/>
          <p:nvPr/>
        </p:nvGraphicFramePr>
        <p:xfrm>
          <a:off x="1922584" y="2594231"/>
          <a:ext cx="8683617" cy="1456266"/>
        </p:xfrm>
        <a:graphic>
          <a:graphicData uri="http://schemas.openxmlformats.org/drawingml/2006/table">
            <a:tbl>
              <a:tblPr firstRow="1" bandRow="1">
                <a:tableStyleId>{4C3C2611-4C71-4FC5-86AE-919BDF0F9419}</a:tableStyleId>
              </a:tblPr>
              <a:tblGrid>
                <a:gridCol w="1056983">
                  <a:extLst>
                    <a:ext uri="{9D8B030D-6E8A-4147-A177-3AD203B41FA5}">
                      <a16:colId xmlns:a16="http://schemas.microsoft.com/office/drawing/2014/main" val="20000"/>
                    </a:ext>
                  </a:extLst>
                </a:gridCol>
                <a:gridCol w="1089519">
                  <a:extLst>
                    <a:ext uri="{9D8B030D-6E8A-4147-A177-3AD203B41FA5}">
                      <a16:colId xmlns:a16="http://schemas.microsoft.com/office/drawing/2014/main" val="20001"/>
                    </a:ext>
                  </a:extLst>
                </a:gridCol>
                <a:gridCol w="1089519">
                  <a:extLst>
                    <a:ext uri="{9D8B030D-6E8A-4147-A177-3AD203B41FA5}">
                      <a16:colId xmlns:a16="http://schemas.microsoft.com/office/drawing/2014/main" val="20002"/>
                    </a:ext>
                  </a:extLst>
                </a:gridCol>
                <a:gridCol w="1089519">
                  <a:extLst>
                    <a:ext uri="{9D8B030D-6E8A-4147-A177-3AD203B41FA5}">
                      <a16:colId xmlns:a16="http://schemas.microsoft.com/office/drawing/2014/main" val="20003"/>
                    </a:ext>
                  </a:extLst>
                </a:gridCol>
                <a:gridCol w="1089519">
                  <a:extLst>
                    <a:ext uri="{9D8B030D-6E8A-4147-A177-3AD203B41FA5}">
                      <a16:colId xmlns:a16="http://schemas.microsoft.com/office/drawing/2014/main" val="20004"/>
                    </a:ext>
                  </a:extLst>
                </a:gridCol>
                <a:gridCol w="1089519">
                  <a:extLst>
                    <a:ext uri="{9D8B030D-6E8A-4147-A177-3AD203B41FA5}">
                      <a16:colId xmlns:a16="http://schemas.microsoft.com/office/drawing/2014/main" val="20005"/>
                    </a:ext>
                  </a:extLst>
                </a:gridCol>
                <a:gridCol w="1089519">
                  <a:extLst>
                    <a:ext uri="{9D8B030D-6E8A-4147-A177-3AD203B41FA5}">
                      <a16:colId xmlns:a16="http://schemas.microsoft.com/office/drawing/2014/main" val="20006"/>
                    </a:ext>
                  </a:extLst>
                </a:gridCol>
                <a:gridCol w="1089519">
                  <a:extLst>
                    <a:ext uri="{9D8B030D-6E8A-4147-A177-3AD203B41FA5}">
                      <a16:colId xmlns:a16="http://schemas.microsoft.com/office/drawing/2014/main" val="20007"/>
                    </a:ext>
                  </a:extLst>
                </a:gridCol>
              </a:tblGrid>
              <a:tr h="291253">
                <a:tc>
                  <a:txBody>
                    <a:bodyPr/>
                    <a:lstStyle/>
                    <a:p>
                      <a:pPr algn="ctr">
                        <a:defRPr sz="1400">
                          <a:solidFill>
                            <a:srgbClr val="FFFFFF"/>
                          </a:solidFill>
                          <a:latin typeface="微软雅黑"/>
                          <a:ea typeface="微软雅黑"/>
                          <a:cs typeface="微软雅黑"/>
                          <a:sym typeface="微软雅黑"/>
                        </a:defRPr>
                      </a:pPr>
                      <a:endParaRP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PNG</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JPG</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PVR8888</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PVR4444</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PVRTC4</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ETC1</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ETC2</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4</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9</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5</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2</a:t>
                      </a:r>
                    </a:p>
                  </a:txBody>
                  <a:tcPr marL="36407" marR="36407" marT="36407" marB="36407" horzOverflow="overflow">
                    <a:noFill/>
                  </a:tcPr>
                </a:tc>
                <a:tc>
                  <a:txBody>
                    <a:bodyPr/>
                    <a:lstStyle/>
                    <a:p>
                      <a:pPr algn="ctr">
                        <a:defRPr sz="1800"/>
                      </a:pPr>
                      <a:r>
                        <a:rPr sz="1400" b="1">
                          <a:solidFill>
                            <a:srgbClr val="FF0000"/>
                          </a:solidFill>
                          <a:latin typeface="微软雅黑"/>
                          <a:ea typeface="微软雅黑"/>
                          <a:cs typeface="微软雅黑"/>
                          <a:sym typeface="微软雅黑"/>
                        </a:rPr>
                        <a:t>1</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8</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extLst>
                  <a:ext uri="{0D108BD9-81ED-4DB2-BD59-A6C34878D82A}">
                    <a16:rowId xmlns:a16="http://schemas.microsoft.com/office/drawing/2014/main" val="10003"/>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10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tc>
                  <a:txBody>
                    <a:bodyPr/>
                    <a:lstStyle/>
                    <a:p>
                      <a:pPr algn="ctr">
                        <a:defRPr sz="1800"/>
                      </a:pPr>
                      <a:r>
                        <a:rPr sz="1400" b="1">
                          <a:solidFill>
                            <a:srgbClr val="00B0F0"/>
                          </a:solidFill>
                          <a:latin typeface="微软雅黑"/>
                          <a:ea typeface="微软雅黑"/>
                          <a:cs typeface="微软雅黑"/>
                          <a:sym typeface="微软雅黑"/>
                        </a:rPr>
                        <a:t>10</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6</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7.5</a:t>
                      </a:r>
                    </a:p>
                  </a:txBody>
                  <a:tcPr marL="36407" marR="36407" marT="36407" marB="36407" horzOverflow="overflow">
                    <a:noFill/>
                  </a:tcPr>
                </a:tc>
                <a:extLst>
                  <a:ext uri="{0D108BD9-81ED-4DB2-BD59-A6C34878D82A}">
                    <a16:rowId xmlns:a16="http://schemas.microsoft.com/office/drawing/2014/main" val="10004"/>
                  </a:ext>
                </a:extLst>
              </a:tr>
            </a:tbl>
          </a:graphicData>
        </a:graphic>
      </p:graphicFrame>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 name="椭圆 3"/>
          <p:cNvSpPr/>
          <p:nvPr/>
        </p:nvSpPr>
        <p:spPr>
          <a:xfrm>
            <a:off x="3538535" y="2390775"/>
            <a:ext cx="1457329" cy="1457327"/>
          </a:xfrm>
          <a:prstGeom prst="ellipse">
            <a:avLst/>
          </a:prstGeom>
          <a:ln w="38100">
            <a:solidFill>
              <a:srgbClr val="595856"/>
            </a:solidFill>
            <a:miter/>
          </a:ln>
        </p:spPr>
        <p:txBody>
          <a:bodyPr lIns="45719" rIns="45719" anchor="ctr"/>
          <a:lstStyle/>
          <a:p>
            <a:pPr algn="ctr">
              <a:defRPr>
                <a:solidFill>
                  <a:srgbClr val="FFFFFF"/>
                </a:solidFill>
              </a:defRPr>
            </a:pPr>
            <a:endParaRPr/>
          </a:p>
        </p:txBody>
      </p:sp>
      <p:grpSp>
        <p:nvGrpSpPr>
          <p:cNvPr id="1100" name="椭圆 2"/>
          <p:cNvGrpSpPr/>
          <p:nvPr/>
        </p:nvGrpSpPr>
        <p:grpSpPr>
          <a:xfrm>
            <a:off x="3605212" y="2457449"/>
            <a:ext cx="1323975" cy="1323976"/>
            <a:chOff x="0" y="0"/>
            <a:chExt cx="1323974" cy="1323974"/>
          </a:xfrm>
        </p:grpSpPr>
        <p:sp>
          <p:nvSpPr>
            <p:cNvPr id="1098" name="圆形"/>
            <p:cNvSpPr/>
            <p:nvPr/>
          </p:nvSpPr>
          <p:spPr>
            <a:xfrm>
              <a:off x="-1" y="-1"/>
              <a:ext cx="1323976" cy="1323976"/>
            </a:xfrm>
            <a:prstGeom prst="ellipse">
              <a:avLst/>
            </a:prstGeom>
            <a:solidFill>
              <a:srgbClr val="595856"/>
            </a:solidFill>
            <a:ln w="12700" cap="flat">
              <a:noFill/>
              <a:miter lim="400000"/>
            </a:ln>
            <a:effectLst/>
          </p:spPr>
          <p:txBody>
            <a:bodyPr wrap="square" lIns="45719" tIns="45719" rIns="45719" bIns="45719" numCol="1" anchor="ctr">
              <a:noAutofit/>
            </a:bodyPr>
            <a:lstStyle/>
            <a:p>
              <a:pPr algn="ctr">
                <a:defRPr sz="6600">
                  <a:solidFill>
                    <a:srgbClr val="FFC800"/>
                  </a:solidFill>
                  <a:latin typeface="华文细黑"/>
                  <a:ea typeface="华文细黑"/>
                  <a:cs typeface="华文细黑"/>
                  <a:sym typeface="华文细黑"/>
                </a:defRPr>
              </a:pPr>
              <a:endParaRPr/>
            </a:p>
          </p:txBody>
        </p:sp>
        <p:sp>
          <p:nvSpPr>
            <p:cNvPr id="1099" name="4"/>
            <p:cNvSpPr txBox="1"/>
            <p:nvPr/>
          </p:nvSpPr>
          <p:spPr>
            <a:xfrm>
              <a:off x="193891" y="242887"/>
              <a:ext cx="936192" cy="8382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6600">
                  <a:solidFill>
                    <a:srgbClr val="FFC800"/>
                  </a:solidFill>
                  <a:latin typeface="华文细黑"/>
                  <a:ea typeface="华文细黑"/>
                  <a:cs typeface="华文细黑"/>
                  <a:sym typeface="华文细黑"/>
                </a:defRPr>
              </a:lvl1pPr>
            </a:lstStyle>
            <a:p>
              <a:r>
                <a:t>4</a:t>
              </a:r>
            </a:p>
          </p:txBody>
        </p:sp>
      </p:grpSp>
      <p:sp>
        <p:nvSpPr>
          <p:cNvPr id="1101" name="文本框 4"/>
          <p:cNvSpPr txBox="1"/>
          <p:nvPr/>
        </p:nvSpPr>
        <p:spPr>
          <a:xfrm>
            <a:off x="5062539" y="2245219"/>
            <a:ext cx="3424969" cy="764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b="1">
                <a:solidFill>
                  <a:srgbClr val="FFC800"/>
                </a:solidFill>
                <a:latin typeface="微软雅黑"/>
                <a:ea typeface="微软雅黑"/>
                <a:cs typeface="微软雅黑"/>
                <a:sym typeface="微软雅黑"/>
              </a:defRPr>
            </a:lvl1pPr>
          </a:lstStyle>
          <a:p>
            <a:r>
              <a:t>PART FOUR</a:t>
            </a:r>
          </a:p>
        </p:txBody>
      </p:sp>
      <p:sp>
        <p:nvSpPr>
          <p:cNvPr id="1102" name="文本框 5"/>
          <p:cNvSpPr txBox="1"/>
          <p:nvPr/>
        </p:nvSpPr>
        <p:spPr>
          <a:xfrm>
            <a:off x="4715481" y="3014661"/>
            <a:ext cx="4012884" cy="878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a:solidFill>
                  <a:srgbClr val="FFFFFF"/>
                </a:solidFill>
                <a:latin typeface="微软雅黑"/>
                <a:ea typeface="微软雅黑"/>
                <a:cs typeface="微软雅黑"/>
                <a:sym typeface="微软雅黑"/>
              </a:defRPr>
            </a:lvl1pPr>
          </a:lstStyle>
          <a:p>
            <a:r>
              <a:t>未来展望</a:t>
            </a:r>
          </a:p>
        </p:txBody>
      </p:sp>
      <p:sp>
        <p:nvSpPr>
          <p:cNvPr id="1103" name="直接连接符 7"/>
          <p:cNvSpPr/>
          <p:nvPr/>
        </p:nvSpPr>
        <p:spPr>
          <a:xfrm>
            <a:off x="5105400" y="3014661"/>
            <a:ext cx="3257204" cy="1"/>
          </a:xfrm>
          <a:prstGeom prst="line">
            <a:avLst/>
          </a:prstGeom>
          <a:ln w="6350">
            <a:solidFill>
              <a:srgbClr val="FFAF00"/>
            </a:solidFill>
            <a:miter/>
          </a:ln>
        </p:spPr>
        <p:txBody>
          <a:bodyPr lIns="45719" rIns="45719"/>
          <a:lstStyle/>
          <a:p>
            <a:endParaRPr/>
          </a:p>
        </p:txBody>
      </p:sp>
      <p:pic>
        <p:nvPicPr>
          <p:cNvPr id="1104"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105"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7"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108"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109" name="文本框 9"/>
          <p:cNvSpPr txBox="1"/>
          <p:nvPr/>
        </p:nvSpPr>
        <p:spPr>
          <a:xfrm>
            <a:off x="3259016" y="1500997"/>
            <a:ext cx="6142894" cy="4765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4000">
                <a:solidFill>
                  <a:srgbClr val="FFFFFF"/>
                </a:solidFill>
                <a:latin typeface="微软雅黑"/>
                <a:ea typeface="微软雅黑"/>
                <a:cs typeface="微软雅黑"/>
                <a:sym typeface="微软雅黑"/>
              </a:defRPr>
            </a:pPr>
            <a:r>
              <a:t>硬件性能       </a:t>
            </a:r>
            <a:r>
              <a:rPr>
                <a:solidFill>
                  <a:schemeClr val="accent4"/>
                </a:solidFill>
              </a:rPr>
              <a:t>更高</a:t>
            </a:r>
          </a:p>
          <a:p>
            <a:pPr marL="285750" indent="-285750">
              <a:buSzPct val="100000"/>
              <a:buFont typeface="Arial"/>
              <a:buChar char="•"/>
              <a:defRPr sz="4000">
                <a:solidFill>
                  <a:srgbClr val="FFFFFF"/>
                </a:solidFill>
                <a:latin typeface="微软雅黑"/>
                <a:ea typeface="微软雅黑"/>
                <a:cs typeface="微软雅黑"/>
                <a:sym typeface="微软雅黑"/>
              </a:defRPr>
            </a:pPr>
            <a:endParaRPr>
              <a:solidFill>
                <a:schemeClr val="accent4"/>
              </a:solidFill>
            </a:endParaRPr>
          </a:p>
          <a:p>
            <a:pPr marL="285750" indent="-285750">
              <a:buSzPct val="100000"/>
              <a:buFont typeface="Arial"/>
              <a:buChar char="•"/>
              <a:defRPr sz="4000">
                <a:solidFill>
                  <a:srgbClr val="FFFFFF"/>
                </a:solidFill>
                <a:latin typeface="微软雅黑"/>
                <a:ea typeface="微软雅黑"/>
                <a:cs typeface="微软雅黑"/>
                <a:sym typeface="微软雅黑"/>
              </a:defRPr>
            </a:pPr>
            <a:r>
              <a:t>游戏效果       </a:t>
            </a:r>
            <a:r>
              <a:rPr>
                <a:solidFill>
                  <a:schemeClr val="accent4"/>
                </a:solidFill>
              </a:rPr>
              <a:t>更好</a:t>
            </a:r>
          </a:p>
          <a:p>
            <a:pPr marL="285750" indent="-285750">
              <a:buSzPct val="100000"/>
              <a:buFont typeface="Arial"/>
              <a:buChar char="•"/>
              <a:defRPr sz="4000">
                <a:solidFill>
                  <a:srgbClr val="FFFFFF"/>
                </a:solidFill>
                <a:latin typeface="微软雅黑"/>
                <a:ea typeface="微软雅黑"/>
                <a:cs typeface="微软雅黑"/>
                <a:sym typeface="微软雅黑"/>
              </a:defRPr>
            </a:pPr>
            <a:endParaRPr>
              <a:solidFill>
                <a:schemeClr val="accent4"/>
              </a:solidFill>
            </a:endParaRPr>
          </a:p>
          <a:p>
            <a:pPr marL="285750" indent="-285750">
              <a:buSzPct val="100000"/>
              <a:buFont typeface="Arial"/>
              <a:buChar char="•"/>
              <a:defRPr sz="4000">
                <a:solidFill>
                  <a:srgbClr val="FFFFFF"/>
                </a:solidFill>
                <a:latin typeface="微软雅黑"/>
                <a:ea typeface="微软雅黑"/>
                <a:cs typeface="微软雅黑"/>
                <a:sym typeface="微软雅黑"/>
              </a:defRPr>
            </a:pPr>
            <a:r>
              <a:t>图片数量       </a:t>
            </a:r>
            <a:r>
              <a:rPr>
                <a:solidFill>
                  <a:schemeClr val="accent4"/>
                </a:solidFill>
              </a:rPr>
              <a:t>极多</a:t>
            </a:r>
          </a:p>
          <a:p>
            <a:pPr marL="285750" indent="-285750">
              <a:buSzPct val="100000"/>
              <a:buFont typeface="Arial"/>
              <a:buChar char="•"/>
              <a:defRPr sz="4000">
                <a:solidFill>
                  <a:srgbClr val="FFFFFF"/>
                </a:solidFill>
                <a:latin typeface="微软雅黑"/>
                <a:ea typeface="微软雅黑"/>
                <a:cs typeface="微软雅黑"/>
                <a:sym typeface="微软雅黑"/>
              </a:defRPr>
            </a:pPr>
            <a:endParaRPr>
              <a:solidFill>
                <a:schemeClr val="accent4"/>
              </a:solidFill>
            </a:endParaRPr>
          </a:p>
          <a:p>
            <a:pPr marL="285750" indent="-285750">
              <a:buSzPct val="100000"/>
              <a:buFont typeface="Arial"/>
              <a:buChar char="•"/>
              <a:defRPr sz="4000">
                <a:solidFill>
                  <a:srgbClr val="FFFFFF"/>
                </a:solidFill>
                <a:latin typeface="微软雅黑"/>
                <a:ea typeface="微软雅黑"/>
                <a:cs typeface="微软雅黑"/>
                <a:sym typeface="微软雅黑"/>
              </a:defRPr>
            </a:pPr>
            <a:r>
              <a:t>侧重点          </a:t>
            </a:r>
            <a:r>
              <a:rPr>
                <a:solidFill>
                  <a:srgbClr val="FF4343"/>
                </a:solidFill>
              </a:rPr>
              <a:t>内存和效果</a:t>
            </a: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1"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112"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113" name="文本框 4"/>
          <p:cNvSpPr txBox="1"/>
          <p:nvPr/>
        </p:nvSpPr>
        <p:spPr>
          <a:xfrm>
            <a:off x="2098433" y="1137581"/>
            <a:ext cx="2520460" cy="662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85750" indent="-285750">
              <a:buSzPct val="100000"/>
              <a:buFont typeface="Arial"/>
              <a:buChar char="•"/>
              <a:defRPr sz="3200">
                <a:solidFill>
                  <a:srgbClr val="FFFFFF"/>
                </a:solidFill>
                <a:latin typeface="微软雅黑"/>
                <a:ea typeface="微软雅黑"/>
                <a:cs typeface="微软雅黑"/>
                <a:sym typeface="微软雅黑"/>
              </a:defRPr>
            </a:lvl1pPr>
          </a:lstStyle>
          <a:p>
            <a:r>
              <a:t>英雄无敌</a:t>
            </a:r>
          </a:p>
        </p:txBody>
      </p:sp>
      <p:sp>
        <p:nvSpPr>
          <p:cNvPr id="1114" name="文本框 5"/>
          <p:cNvSpPr txBox="1"/>
          <p:nvPr/>
        </p:nvSpPr>
        <p:spPr>
          <a:xfrm>
            <a:off x="7702063" y="1137581"/>
            <a:ext cx="2520461" cy="662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marL="285750" indent="-285750">
              <a:buSzPct val="100000"/>
              <a:buFont typeface="Arial"/>
              <a:buChar char="•"/>
              <a:defRPr sz="3200">
                <a:solidFill>
                  <a:srgbClr val="FFFFFF"/>
                </a:solidFill>
                <a:latin typeface="微软雅黑"/>
                <a:ea typeface="微软雅黑"/>
                <a:cs typeface="微软雅黑"/>
                <a:sym typeface="微软雅黑"/>
              </a:defRPr>
            </a:lvl1pPr>
          </a:lstStyle>
          <a:p>
            <a:r>
              <a:t>新项目</a:t>
            </a:r>
          </a:p>
        </p:txBody>
      </p:sp>
      <p:sp>
        <p:nvSpPr>
          <p:cNvPr id="1115" name="文本框 6"/>
          <p:cNvSpPr txBox="1"/>
          <p:nvPr/>
        </p:nvSpPr>
        <p:spPr>
          <a:xfrm>
            <a:off x="1899139" y="2544351"/>
            <a:ext cx="3341075" cy="247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800">
                <a:solidFill>
                  <a:srgbClr val="FFFFFF"/>
                </a:solidFill>
                <a:latin typeface="微软雅黑"/>
                <a:ea typeface="微软雅黑"/>
                <a:cs typeface="微软雅黑"/>
                <a:sym typeface="微软雅黑"/>
              </a:defRPr>
            </a:pPr>
            <a:r>
              <a:t>单方向序列帧</a:t>
            </a:r>
          </a:p>
          <a:p>
            <a:pPr marL="285750" indent="-285750">
              <a:buSzPct val="100000"/>
              <a:buFont typeface="Arial"/>
              <a:buChar char="•"/>
              <a:defRPr sz="2800">
                <a:solidFill>
                  <a:srgbClr val="FFFFFF"/>
                </a:solidFill>
                <a:latin typeface="微软雅黑"/>
                <a:ea typeface="微软雅黑"/>
                <a:cs typeface="微软雅黑"/>
                <a:sym typeface="微软雅黑"/>
              </a:defRPr>
            </a:pPr>
            <a:endParaRPr/>
          </a:p>
          <a:p>
            <a:pPr marL="285750" indent="-285750">
              <a:buSzPct val="100000"/>
              <a:buFont typeface="Arial"/>
              <a:buChar char="•"/>
              <a:defRPr sz="2800">
                <a:solidFill>
                  <a:srgbClr val="FFFFFF"/>
                </a:solidFill>
                <a:latin typeface="微软雅黑"/>
                <a:ea typeface="微软雅黑"/>
                <a:cs typeface="微软雅黑"/>
                <a:sym typeface="微软雅黑"/>
              </a:defRPr>
            </a:pPr>
            <a:r>
              <a:t>单方向技能特效</a:t>
            </a:r>
          </a:p>
          <a:p>
            <a:pPr marL="285750" indent="-285750">
              <a:buSzPct val="100000"/>
              <a:buFont typeface="Arial"/>
              <a:buChar char="•"/>
              <a:defRPr sz="2800">
                <a:solidFill>
                  <a:srgbClr val="FFFFFF"/>
                </a:solidFill>
                <a:latin typeface="微软雅黑"/>
                <a:ea typeface="微软雅黑"/>
                <a:cs typeface="微软雅黑"/>
                <a:sym typeface="微软雅黑"/>
              </a:defRPr>
            </a:pPr>
            <a:endParaRPr/>
          </a:p>
          <a:p>
            <a:pPr marL="285750" indent="-285750">
              <a:buSzPct val="100000"/>
              <a:buFont typeface="Arial"/>
              <a:buChar char="•"/>
              <a:defRPr sz="2800">
                <a:solidFill>
                  <a:srgbClr val="FFFFFF"/>
                </a:solidFill>
                <a:latin typeface="微软雅黑"/>
                <a:ea typeface="微软雅黑"/>
                <a:cs typeface="微软雅黑"/>
                <a:sym typeface="微软雅黑"/>
              </a:defRPr>
            </a:pPr>
            <a:r>
              <a:t>双阵营色</a:t>
            </a:r>
          </a:p>
        </p:txBody>
      </p:sp>
      <p:sp>
        <p:nvSpPr>
          <p:cNvPr id="1116" name="文本框 7"/>
          <p:cNvSpPr txBox="1"/>
          <p:nvPr/>
        </p:nvSpPr>
        <p:spPr>
          <a:xfrm>
            <a:off x="7291755" y="2544351"/>
            <a:ext cx="3341076" cy="247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800">
                <a:solidFill>
                  <a:srgbClr val="FFFFFF"/>
                </a:solidFill>
                <a:latin typeface="微软雅黑"/>
                <a:ea typeface="微软雅黑"/>
                <a:cs typeface="微软雅黑"/>
                <a:sym typeface="微软雅黑"/>
              </a:defRPr>
            </a:pPr>
            <a:r>
              <a:t>八方向序列帧</a:t>
            </a:r>
          </a:p>
          <a:p>
            <a:pPr marL="285750" indent="-285750">
              <a:buSzPct val="100000"/>
              <a:buFont typeface="Arial"/>
              <a:buChar char="•"/>
              <a:defRPr sz="2800">
                <a:solidFill>
                  <a:srgbClr val="FFFFFF"/>
                </a:solidFill>
                <a:latin typeface="微软雅黑"/>
                <a:ea typeface="微软雅黑"/>
                <a:cs typeface="微软雅黑"/>
                <a:sym typeface="微软雅黑"/>
              </a:defRPr>
            </a:pPr>
            <a:endParaRPr/>
          </a:p>
          <a:p>
            <a:pPr marL="285750" indent="-285750">
              <a:buSzPct val="100000"/>
              <a:buFont typeface="Arial"/>
              <a:buChar char="•"/>
              <a:defRPr sz="2800">
                <a:solidFill>
                  <a:srgbClr val="FFFFFF"/>
                </a:solidFill>
                <a:latin typeface="微软雅黑"/>
                <a:ea typeface="微软雅黑"/>
                <a:cs typeface="微软雅黑"/>
                <a:sym typeface="微软雅黑"/>
              </a:defRPr>
            </a:pPr>
            <a:r>
              <a:t>八方向技能特效</a:t>
            </a:r>
          </a:p>
          <a:p>
            <a:pPr marL="285750" indent="-285750">
              <a:buSzPct val="100000"/>
              <a:buFont typeface="Arial"/>
              <a:buChar char="•"/>
              <a:defRPr sz="2800">
                <a:solidFill>
                  <a:srgbClr val="FFFFFF"/>
                </a:solidFill>
                <a:latin typeface="微软雅黑"/>
                <a:ea typeface="微软雅黑"/>
                <a:cs typeface="微软雅黑"/>
                <a:sym typeface="微软雅黑"/>
              </a:defRPr>
            </a:pPr>
            <a:endParaRPr/>
          </a:p>
          <a:p>
            <a:pPr marL="285750" indent="-285750">
              <a:buSzPct val="100000"/>
              <a:buFont typeface="Arial"/>
              <a:buChar char="•"/>
              <a:defRPr sz="2800">
                <a:solidFill>
                  <a:srgbClr val="FFFFFF"/>
                </a:solidFill>
                <a:latin typeface="微软雅黑"/>
                <a:ea typeface="微软雅黑"/>
                <a:cs typeface="微软雅黑"/>
                <a:sym typeface="微软雅黑"/>
              </a:defRPr>
            </a:pPr>
            <a:r>
              <a:t>多阵营色</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216"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性能指标</a:t>
            </a:r>
          </a:p>
        </p:txBody>
      </p:sp>
      <p:sp>
        <p:nvSpPr>
          <p:cNvPr id="217"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218"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aphicFrame>
        <p:nvGraphicFramePr>
          <p:cNvPr id="219" name="二维圆环图"/>
          <p:cNvGraphicFramePr/>
          <p:nvPr/>
        </p:nvGraphicFramePr>
        <p:xfrm>
          <a:off x="3189713" y="979913"/>
          <a:ext cx="5812574" cy="5812574"/>
        </p:xfrm>
        <a:graphic>
          <a:graphicData uri="http://schemas.openxmlformats.org/drawingml/2006/chart">
            <c:chart xmlns:c="http://schemas.openxmlformats.org/drawingml/2006/chart" xmlns:r="http://schemas.openxmlformats.org/officeDocument/2006/relationships" r:id="rId5"/>
          </a:graphicData>
        </a:graphic>
      </p:graphicFrame>
      <p:sp>
        <p:nvSpPr>
          <p:cNvPr id="220" name="文本框 8"/>
          <p:cNvSpPr txBox="1"/>
          <p:nvPr/>
        </p:nvSpPr>
        <p:spPr>
          <a:xfrm>
            <a:off x="7913324" y="4828662"/>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内存</a:t>
            </a:r>
          </a:p>
        </p:txBody>
      </p:sp>
      <p:sp>
        <p:nvSpPr>
          <p:cNvPr id="221" name="文本框 8"/>
          <p:cNvSpPr txBox="1"/>
          <p:nvPr/>
        </p:nvSpPr>
        <p:spPr>
          <a:xfrm>
            <a:off x="1504490" y="2407547"/>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其他</a:t>
            </a: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8"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1119"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纹理格式</a:t>
            </a:r>
          </a:p>
        </p:txBody>
      </p:sp>
      <p:sp>
        <p:nvSpPr>
          <p:cNvPr id="1120"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1121"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1122" name="文本框 8"/>
          <p:cNvSpPr txBox="1"/>
          <p:nvPr/>
        </p:nvSpPr>
        <p:spPr>
          <a:xfrm>
            <a:off x="4856803" y="1642792"/>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C800"/>
                </a:solidFill>
                <a:latin typeface="微软雅黑"/>
                <a:ea typeface="微软雅黑"/>
                <a:cs typeface="微软雅黑"/>
                <a:sym typeface="微软雅黑"/>
              </a:defRPr>
            </a:pPr>
            <a:r>
              <a:t>GPU纹理</a:t>
            </a:r>
          </a:p>
        </p:txBody>
      </p:sp>
      <p:pic>
        <p:nvPicPr>
          <p:cNvPr id="1123" name="图片 1" descr="图片 1"/>
          <p:cNvPicPr>
            <a:picLocks noChangeAspect="1"/>
          </p:cNvPicPr>
          <p:nvPr/>
        </p:nvPicPr>
        <p:blipFill>
          <a:blip r:embed="rId5">
            <a:extLst/>
          </a:blip>
          <a:stretch>
            <a:fillRect/>
          </a:stretch>
        </p:blipFill>
        <p:spPr>
          <a:xfrm>
            <a:off x="1082384" y="2292025"/>
            <a:ext cx="3180953" cy="1742858"/>
          </a:xfrm>
          <a:prstGeom prst="rect">
            <a:avLst/>
          </a:prstGeom>
          <a:ln w="12700">
            <a:miter lim="400000"/>
          </a:ln>
        </p:spPr>
      </p:pic>
      <p:pic>
        <p:nvPicPr>
          <p:cNvPr id="1124" name="图片 3" descr="图片 3"/>
          <p:cNvPicPr>
            <a:picLocks noChangeAspect="1"/>
          </p:cNvPicPr>
          <p:nvPr/>
        </p:nvPicPr>
        <p:blipFill>
          <a:blip r:embed="rId6">
            <a:extLst/>
          </a:blip>
          <a:stretch>
            <a:fillRect/>
          </a:stretch>
        </p:blipFill>
        <p:spPr>
          <a:xfrm>
            <a:off x="1159361" y="4762977"/>
            <a:ext cx="3026999" cy="1194327"/>
          </a:xfrm>
          <a:prstGeom prst="rect">
            <a:avLst/>
          </a:prstGeom>
          <a:ln w="12700">
            <a:miter lim="400000"/>
          </a:ln>
        </p:spPr>
      </p:pic>
      <p:pic>
        <p:nvPicPr>
          <p:cNvPr id="1125" name="图片 4" descr="图片 4"/>
          <p:cNvPicPr>
            <a:picLocks noChangeAspect="1"/>
          </p:cNvPicPr>
          <p:nvPr/>
        </p:nvPicPr>
        <p:blipFill>
          <a:blip r:embed="rId7">
            <a:extLst/>
          </a:blip>
          <a:stretch>
            <a:fillRect/>
          </a:stretch>
        </p:blipFill>
        <p:spPr>
          <a:xfrm>
            <a:off x="6588183" y="2424789"/>
            <a:ext cx="2304763" cy="1085715"/>
          </a:xfrm>
          <a:prstGeom prst="rect">
            <a:avLst/>
          </a:prstGeom>
          <a:ln w="12700">
            <a:miter lim="400000"/>
          </a:ln>
        </p:spPr>
      </p:pic>
      <p:pic>
        <p:nvPicPr>
          <p:cNvPr id="1126" name="图片 5" descr="图片 5"/>
          <p:cNvPicPr>
            <a:picLocks noChangeAspect="1"/>
          </p:cNvPicPr>
          <p:nvPr/>
        </p:nvPicPr>
        <p:blipFill>
          <a:blip r:embed="rId8">
            <a:extLst/>
          </a:blip>
          <a:stretch>
            <a:fillRect/>
          </a:stretch>
        </p:blipFill>
        <p:spPr>
          <a:xfrm>
            <a:off x="6787474" y="4455967"/>
            <a:ext cx="1657144" cy="1600001"/>
          </a:xfrm>
          <a:prstGeom prst="rect">
            <a:avLst/>
          </a:prstGeom>
          <a:ln w="12700">
            <a:miter lim="400000"/>
          </a:ln>
        </p:spPr>
      </p:pic>
      <p:sp>
        <p:nvSpPr>
          <p:cNvPr id="1127" name="TextBox 5"/>
          <p:cNvSpPr txBox="1"/>
          <p:nvPr/>
        </p:nvSpPr>
        <p:spPr>
          <a:xfrm>
            <a:off x="4455036" y="2424789"/>
            <a:ext cx="2628368" cy="777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1400">
                <a:solidFill>
                  <a:srgbClr val="FFFFFF"/>
                </a:solidFill>
                <a:latin typeface="微软雅黑"/>
                <a:ea typeface="微软雅黑"/>
                <a:cs typeface="微软雅黑"/>
                <a:sym typeface="微软雅黑"/>
              </a:defRPr>
            </a:pPr>
            <a:r>
              <a:t>PowerVR</a:t>
            </a:r>
          </a:p>
          <a:p>
            <a:pPr marL="285750" indent="-285750">
              <a:buSzPct val="100000"/>
              <a:buFont typeface="Arial"/>
              <a:buChar char="•"/>
              <a:defRPr sz="1400">
                <a:solidFill>
                  <a:srgbClr val="FFFFFF"/>
                </a:solidFill>
                <a:latin typeface="微软雅黑"/>
                <a:ea typeface="微软雅黑"/>
                <a:cs typeface="微软雅黑"/>
                <a:sym typeface="微软雅黑"/>
              </a:defRPr>
            </a:pPr>
            <a:r>
              <a:t>100%覆盖iOS设备</a:t>
            </a:r>
          </a:p>
          <a:p>
            <a:pPr marL="285750" indent="-285750">
              <a:buSzPct val="100000"/>
              <a:buFont typeface="Arial"/>
              <a:buChar char="•"/>
              <a:defRPr sz="1400">
                <a:solidFill>
                  <a:srgbClr val="FFFFFF"/>
                </a:solidFill>
                <a:latin typeface="微软雅黑"/>
                <a:ea typeface="微软雅黑"/>
                <a:cs typeface="微软雅黑"/>
                <a:sym typeface="微软雅黑"/>
              </a:defRPr>
            </a:pPr>
            <a:r>
              <a:t>PVRTC</a:t>
            </a:r>
          </a:p>
        </p:txBody>
      </p:sp>
      <p:sp>
        <p:nvSpPr>
          <p:cNvPr id="1128" name="TextBox 5"/>
          <p:cNvSpPr txBox="1"/>
          <p:nvPr/>
        </p:nvSpPr>
        <p:spPr>
          <a:xfrm>
            <a:off x="4455036" y="4886635"/>
            <a:ext cx="2628368" cy="1069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1400">
                <a:solidFill>
                  <a:srgbClr val="FFFFFF"/>
                </a:solidFill>
                <a:latin typeface="微软雅黑"/>
                <a:ea typeface="微软雅黑"/>
                <a:cs typeface="微软雅黑"/>
                <a:sym typeface="微软雅黑"/>
              </a:defRPr>
            </a:pPr>
            <a:r>
              <a:t>高通Adreno</a:t>
            </a:r>
          </a:p>
          <a:p>
            <a:pPr marL="285750" indent="-285750">
              <a:buSzPct val="100000"/>
              <a:buFont typeface="Arial"/>
              <a:buChar char="•"/>
              <a:defRPr sz="1400">
                <a:solidFill>
                  <a:srgbClr val="FFFFFF"/>
                </a:solidFill>
                <a:latin typeface="微软雅黑"/>
                <a:ea typeface="微软雅黑"/>
                <a:cs typeface="微软雅黑"/>
                <a:sym typeface="微软雅黑"/>
              </a:defRPr>
            </a:pPr>
            <a:r>
              <a:t>HTC G10、G14，</a:t>
            </a:r>
          </a:p>
          <a:p>
            <a:pPr>
              <a:defRPr sz="1400">
                <a:solidFill>
                  <a:srgbClr val="FFFFFF"/>
                </a:solidFill>
                <a:latin typeface="微软雅黑"/>
                <a:ea typeface="微软雅黑"/>
                <a:cs typeface="微软雅黑"/>
                <a:sym typeface="微软雅黑"/>
              </a:defRPr>
            </a:pPr>
            <a:r>
              <a:t>      小米1、2等</a:t>
            </a:r>
          </a:p>
          <a:p>
            <a:pPr marL="285750" indent="-285750">
              <a:buSzPct val="100000"/>
              <a:buFont typeface="Arial"/>
              <a:buChar char="•"/>
              <a:defRPr sz="1400">
                <a:solidFill>
                  <a:srgbClr val="FFFFFF"/>
                </a:solidFill>
                <a:latin typeface="微软雅黑"/>
                <a:ea typeface="微软雅黑"/>
                <a:cs typeface="微软雅黑"/>
                <a:sym typeface="微软雅黑"/>
              </a:defRPr>
            </a:pPr>
            <a:r>
              <a:t>ATC</a:t>
            </a:r>
          </a:p>
        </p:txBody>
      </p:sp>
      <p:sp>
        <p:nvSpPr>
          <p:cNvPr id="1129" name="TextBox 5"/>
          <p:cNvSpPr txBox="1"/>
          <p:nvPr/>
        </p:nvSpPr>
        <p:spPr>
          <a:xfrm>
            <a:off x="9036473" y="2448833"/>
            <a:ext cx="2628367" cy="1031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1400">
                <a:solidFill>
                  <a:srgbClr val="FFFFFF"/>
                </a:solidFill>
                <a:latin typeface="微软雅黑"/>
                <a:ea typeface="微软雅黑"/>
                <a:cs typeface="微软雅黑"/>
                <a:sym typeface="微软雅黑"/>
              </a:defRPr>
            </a:pPr>
            <a:r>
              <a:t>ARM Mali</a:t>
            </a:r>
          </a:p>
          <a:p>
            <a:pPr marL="285750" indent="-285750">
              <a:buSzPct val="100000"/>
              <a:buFont typeface="Arial"/>
              <a:buChar char="•"/>
              <a:defRPr sz="1400">
                <a:solidFill>
                  <a:srgbClr val="FFFFFF"/>
                </a:solidFill>
                <a:latin typeface="微软雅黑"/>
                <a:ea typeface="微软雅黑"/>
                <a:cs typeface="微软雅黑"/>
                <a:sym typeface="微软雅黑"/>
              </a:defRPr>
            </a:pPr>
            <a:r>
              <a:t>三星Galaxy SII、Galaxy SIII、Galaxy Note1</a:t>
            </a:r>
          </a:p>
          <a:p>
            <a:pPr marL="285750" indent="-285750">
              <a:buSzPct val="100000"/>
              <a:buFont typeface="Arial"/>
              <a:buChar char="•"/>
              <a:defRPr sz="1400">
                <a:solidFill>
                  <a:srgbClr val="FFFFFF"/>
                </a:solidFill>
                <a:latin typeface="微软雅黑"/>
                <a:ea typeface="微软雅黑"/>
                <a:cs typeface="微软雅黑"/>
                <a:sym typeface="微软雅黑"/>
              </a:defRPr>
            </a:pPr>
            <a:r>
              <a:t>ETC1  ASTC</a:t>
            </a:r>
          </a:p>
        </p:txBody>
      </p:sp>
      <p:sp>
        <p:nvSpPr>
          <p:cNvPr id="1130" name="TextBox 5"/>
          <p:cNvSpPr txBox="1"/>
          <p:nvPr/>
        </p:nvSpPr>
        <p:spPr>
          <a:xfrm>
            <a:off x="9036473" y="4886635"/>
            <a:ext cx="2628367" cy="1031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1400">
                <a:solidFill>
                  <a:srgbClr val="FFFFFF"/>
                </a:solidFill>
                <a:latin typeface="微软雅黑"/>
                <a:ea typeface="微软雅黑"/>
                <a:cs typeface="微软雅黑"/>
                <a:sym typeface="微软雅黑"/>
              </a:defRPr>
            </a:pPr>
            <a:r>
              <a:t>Tegra2, Tegra3</a:t>
            </a:r>
          </a:p>
          <a:p>
            <a:pPr marL="285750" indent="-285750">
              <a:buSzPct val="100000"/>
              <a:buFont typeface="Arial"/>
              <a:buChar char="•"/>
              <a:defRPr sz="1400">
                <a:solidFill>
                  <a:srgbClr val="FFFFFF"/>
                </a:solidFill>
                <a:latin typeface="微软雅黑"/>
                <a:ea typeface="微软雅黑"/>
                <a:cs typeface="微软雅黑"/>
                <a:sym typeface="微软雅黑"/>
              </a:defRPr>
            </a:pPr>
            <a:r>
              <a:t>Google Nexus 7，HTC One X等</a:t>
            </a:r>
          </a:p>
          <a:p>
            <a:pPr marL="285750" indent="-285750">
              <a:buSzPct val="100000"/>
              <a:buFont typeface="Arial"/>
              <a:buChar char="•"/>
              <a:defRPr sz="1400">
                <a:solidFill>
                  <a:srgbClr val="FFFFFF"/>
                </a:solidFill>
                <a:latin typeface="微软雅黑"/>
                <a:ea typeface="微软雅黑"/>
                <a:cs typeface="微软雅黑"/>
                <a:sym typeface="微软雅黑"/>
              </a:defRPr>
            </a:pPr>
            <a:r>
              <a:t>DXT(S3TC)</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4"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135"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136" name="图片 1" descr="图片 1"/>
          <p:cNvPicPr>
            <a:picLocks noChangeAspect="1"/>
          </p:cNvPicPr>
          <p:nvPr/>
        </p:nvPicPr>
        <p:blipFill>
          <a:blip r:embed="rId4">
            <a:extLst/>
          </a:blip>
          <a:stretch>
            <a:fillRect/>
          </a:stretch>
        </p:blipFill>
        <p:spPr>
          <a:xfrm>
            <a:off x="2387843" y="3192707"/>
            <a:ext cx="7198646" cy="2211633"/>
          </a:xfrm>
          <a:prstGeom prst="rect">
            <a:avLst/>
          </a:prstGeom>
          <a:ln w="12700">
            <a:miter lim="400000"/>
          </a:ln>
        </p:spPr>
      </p:pic>
      <p:pic>
        <p:nvPicPr>
          <p:cNvPr id="1137" name="图片 6" descr="图片 6"/>
          <p:cNvPicPr>
            <a:picLocks noChangeAspect="1"/>
          </p:cNvPicPr>
          <p:nvPr/>
        </p:nvPicPr>
        <p:blipFill>
          <a:blip r:embed="rId5">
            <a:extLst/>
          </a:blip>
          <a:stretch>
            <a:fillRect/>
          </a:stretch>
        </p:blipFill>
        <p:spPr>
          <a:xfrm>
            <a:off x="1176952" y="652810"/>
            <a:ext cx="3606064" cy="2035174"/>
          </a:xfrm>
          <a:prstGeom prst="rect">
            <a:avLst/>
          </a:prstGeom>
          <a:ln w="12700">
            <a:miter lim="400000"/>
          </a:ln>
        </p:spPr>
      </p:pic>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9" name="文本框 5"/>
          <p:cNvSpPr txBox="1"/>
          <p:nvPr/>
        </p:nvSpPr>
        <p:spPr>
          <a:xfrm>
            <a:off x="4032737" y="3004770"/>
            <a:ext cx="4405074" cy="764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400">
                <a:solidFill>
                  <a:srgbClr val="FFFFFF"/>
                </a:solidFill>
                <a:latin typeface="微软雅黑"/>
                <a:ea typeface="微软雅黑"/>
                <a:cs typeface="微软雅黑"/>
                <a:sym typeface="微软雅黑"/>
              </a:defRPr>
            </a:lvl1pPr>
          </a:lstStyle>
          <a:p>
            <a:r>
              <a:t>ASTC</a:t>
            </a:r>
          </a:p>
        </p:txBody>
      </p:sp>
      <p:sp>
        <p:nvSpPr>
          <p:cNvPr id="1140" name="直接连接符 7"/>
          <p:cNvSpPr/>
          <p:nvPr/>
        </p:nvSpPr>
        <p:spPr>
          <a:xfrm>
            <a:off x="4267200" y="3774211"/>
            <a:ext cx="3696816" cy="1"/>
          </a:xfrm>
          <a:prstGeom prst="line">
            <a:avLst/>
          </a:prstGeom>
          <a:ln w="6350">
            <a:solidFill>
              <a:srgbClr val="FFAF00"/>
            </a:solidFill>
            <a:miter/>
          </a:ln>
        </p:spPr>
        <p:txBody>
          <a:bodyPr lIns="45719" rIns="45719"/>
          <a:lstStyle/>
          <a:p>
            <a:endParaRPr/>
          </a:p>
        </p:txBody>
      </p:sp>
      <p:pic>
        <p:nvPicPr>
          <p:cNvPr id="1141" name="图片 11" descr="图片 11"/>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142" name="图片 8" descr="图片 8"/>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4"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1145"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1146" name="文本框 10"/>
          <p:cNvSpPr txBox="1"/>
          <p:nvPr/>
        </p:nvSpPr>
        <p:spPr>
          <a:xfrm>
            <a:off x="4856803" y="92563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a:t>
            </a:r>
          </a:p>
        </p:txBody>
      </p:sp>
      <p:sp>
        <p:nvSpPr>
          <p:cNvPr id="1147" name="矩形 1"/>
          <p:cNvSpPr txBox="1"/>
          <p:nvPr/>
        </p:nvSpPr>
        <p:spPr>
          <a:xfrm>
            <a:off x="2063262" y="2074204"/>
            <a:ext cx="8698523" cy="1107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a:solidFill>
                  <a:srgbClr val="FFFFFF"/>
                </a:solidFill>
                <a:latin typeface="微软雅黑"/>
                <a:ea typeface="微软雅黑"/>
                <a:cs typeface="微软雅黑"/>
                <a:sym typeface="微软雅黑"/>
              </a:defRPr>
            </a:pPr>
            <a:r>
              <a:t>ASTC规定的主要设计目标是使内容开发人员能够更好地控制任何有损压缩方案中固有的空间/质量权衡。</a:t>
            </a:r>
          </a:p>
        </p:txBody>
      </p:sp>
      <p:pic>
        <p:nvPicPr>
          <p:cNvPr id="1148" name="图片 2" descr="图片 2"/>
          <p:cNvPicPr>
            <a:picLocks noChangeAspect="1"/>
          </p:cNvPicPr>
          <p:nvPr/>
        </p:nvPicPr>
        <p:blipFill>
          <a:blip r:embed="rId5">
            <a:extLst/>
          </a:blip>
          <a:stretch>
            <a:fillRect/>
          </a:stretch>
        </p:blipFill>
        <p:spPr>
          <a:xfrm>
            <a:off x="4372188" y="3273845"/>
            <a:ext cx="3447620" cy="2819049"/>
          </a:xfrm>
          <a:prstGeom prst="rect">
            <a:avLst/>
          </a:prstGeom>
          <a:ln w="12700">
            <a:miter lim="400000"/>
          </a:ln>
        </p:spPr>
      </p:pic>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2"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1153"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1154" name="文本框 10"/>
          <p:cNvSpPr txBox="1"/>
          <p:nvPr/>
        </p:nvSpPr>
        <p:spPr>
          <a:xfrm>
            <a:off x="4856803" y="92563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a:t>
            </a:r>
          </a:p>
        </p:txBody>
      </p:sp>
      <p:grpSp>
        <p:nvGrpSpPr>
          <p:cNvPr id="1157" name="矩形 5"/>
          <p:cNvGrpSpPr/>
          <p:nvPr/>
        </p:nvGrpSpPr>
        <p:grpSpPr>
          <a:xfrm>
            <a:off x="2192215" y="2814301"/>
            <a:ext cx="375139" cy="375139"/>
            <a:chOff x="0" y="0"/>
            <a:chExt cx="375138" cy="375138"/>
          </a:xfrm>
        </p:grpSpPr>
        <p:sp>
          <p:nvSpPr>
            <p:cNvPr id="1155"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56"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60" name="矩形 9"/>
          <p:cNvGrpSpPr/>
          <p:nvPr/>
        </p:nvGrpSpPr>
        <p:grpSpPr>
          <a:xfrm>
            <a:off x="2625968" y="2814301"/>
            <a:ext cx="375139" cy="375139"/>
            <a:chOff x="0" y="0"/>
            <a:chExt cx="375138" cy="375138"/>
          </a:xfrm>
        </p:grpSpPr>
        <p:sp>
          <p:nvSpPr>
            <p:cNvPr id="1158"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59"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63" name="矩形 11"/>
          <p:cNvGrpSpPr/>
          <p:nvPr/>
        </p:nvGrpSpPr>
        <p:grpSpPr>
          <a:xfrm>
            <a:off x="2192215" y="3248054"/>
            <a:ext cx="375139" cy="375139"/>
            <a:chOff x="0" y="0"/>
            <a:chExt cx="375138" cy="375138"/>
          </a:xfrm>
        </p:grpSpPr>
        <p:sp>
          <p:nvSpPr>
            <p:cNvPr id="1161"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62"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66" name="矩形 12"/>
          <p:cNvGrpSpPr/>
          <p:nvPr/>
        </p:nvGrpSpPr>
        <p:grpSpPr>
          <a:xfrm>
            <a:off x="2625968" y="3248054"/>
            <a:ext cx="375139" cy="375139"/>
            <a:chOff x="0" y="0"/>
            <a:chExt cx="375138" cy="375138"/>
          </a:xfrm>
        </p:grpSpPr>
        <p:sp>
          <p:nvSpPr>
            <p:cNvPr id="1164"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65"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69" name="矩形 13"/>
          <p:cNvGrpSpPr/>
          <p:nvPr/>
        </p:nvGrpSpPr>
        <p:grpSpPr>
          <a:xfrm>
            <a:off x="3059720" y="2814301"/>
            <a:ext cx="375139" cy="375139"/>
            <a:chOff x="0" y="0"/>
            <a:chExt cx="375138" cy="375138"/>
          </a:xfrm>
        </p:grpSpPr>
        <p:sp>
          <p:nvSpPr>
            <p:cNvPr id="1167"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68"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72" name="矩形 14"/>
          <p:cNvGrpSpPr/>
          <p:nvPr/>
        </p:nvGrpSpPr>
        <p:grpSpPr>
          <a:xfrm>
            <a:off x="3493473" y="2814301"/>
            <a:ext cx="375139" cy="375139"/>
            <a:chOff x="0" y="0"/>
            <a:chExt cx="375138" cy="375138"/>
          </a:xfrm>
        </p:grpSpPr>
        <p:sp>
          <p:nvSpPr>
            <p:cNvPr id="1170"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71"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75" name="矩形 15"/>
          <p:cNvGrpSpPr/>
          <p:nvPr/>
        </p:nvGrpSpPr>
        <p:grpSpPr>
          <a:xfrm>
            <a:off x="3059720" y="3248054"/>
            <a:ext cx="375139" cy="375139"/>
            <a:chOff x="0" y="0"/>
            <a:chExt cx="375138" cy="375138"/>
          </a:xfrm>
        </p:grpSpPr>
        <p:sp>
          <p:nvSpPr>
            <p:cNvPr id="1173"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74"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78" name="矩形 17"/>
          <p:cNvGrpSpPr/>
          <p:nvPr/>
        </p:nvGrpSpPr>
        <p:grpSpPr>
          <a:xfrm>
            <a:off x="3493473" y="3248054"/>
            <a:ext cx="375139" cy="375139"/>
            <a:chOff x="0" y="0"/>
            <a:chExt cx="375138" cy="375138"/>
          </a:xfrm>
        </p:grpSpPr>
        <p:sp>
          <p:nvSpPr>
            <p:cNvPr id="1176"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77"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81" name="矩形 18"/>
          <p:cNvGrpSpPr/>
          <p:nvPr/>
        </p:nvGrpSpPr>
        <p:grpSpPr>
          <a:xfrm>
            <a:off x="2192215" y="3681805"/>
            <a:ext cx="375139" cy="375139"/>
            <a:chOff x="0" y="0"/>
            <a:chExt cx="375138" cy="375138"/>
          </a:xfrm>
        </p:grpSpPr>
        <p:sp>
          <p:nvSpPr>
            <p:cNvPr id="1179"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80"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84" name="矩形 19"/>
          <p:cNvGrpSpPr/>
          <p:nvPr/>
        </p:nvGrpSpPr>
        <p:grpSpPr>
          <a:xfrm>
            <a:off x="2625968" y="3681805"/>
            <a:ext cx="375139" cy="375139"/>
            <a:chOff x="0" y="0"/>
            <a:chExt cx="375138" cy="375138"/>
          </a:xfrm>
        </p:grpSpPr>
        <p:sp>
          <p:nvSpPr>
            <p:cNvPr id="1182"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83"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87" name="矩形 20"/>
          <p:cNvGrpSpPr/>
          <p:nvPr/>
        </p:nvGrpSpPr>
        <p:grpSpPr>
          <a:xfrm>
            <a:off x="2192215" y="4115558"/>
            <a:ext cx="375139" cy="375139"/>
            <a:chOff x="0" y="0"/>
            <a:chExt cx="375138" cy="375138"/>
          </a:xfrm>
        </p:grpSpPr>
        <p:sp>
          <p:nvSpPr>
            <p:cNvPr id="1185"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86"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90" name="矩形 22"/>
          <p:cNvGrpSpPr/>
          <p:nvPr/>
        </p:nvGrpSpPr>
        <p:grpSpPr>
          <a:xfrm>
            <a:off x="2625968" y="4115558"/>
            <a:ext cx="375139" cy="375139"/>
            <a:chOff x="0" y="0"/>
            <a:chExt cx="375138" cy="375138"/>
          </a:xfrm>
        </p:grpSpPr>
        <p:sp>
          <p:nvSpPr>
            <p:cNvPr id="1188"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89"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93" name="矩形 23"/>
          <p:cNvGrpSpPr/>
          <p:nvPr/>
        </p:nvGrpSpPr>
        <p:grpSpPr>
          <a:xfrm>
            <a:off x="3059720" y="3681805"/>
            <a:ext cx="375139" cy="375139"/>
            <a:chOff x="0" y="0"/>
            <a:chExt cx="375138" cy="375138"/>
          </a:xfrm>
        </p:grpSpPr>
        <p:sp>
          <p:nvSpPr>
            <p:cNvPr id="1191"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92"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96" name="矩形 24"/>
          <p:cNvGrpSpPr/>
          <p:nvPr/>
        </p:nvGrpSpPr>
        <p:grpSpPr>
          <a:xfrm>
            <a:off x="3493473" y="3681805"/>
            <a:ext cx="375139" cy="375139"/>
            <a:chOff x="0" y="0"/>
            <a:chExt cx="375138" cy="375138"/>
          </a:xfrm>
        </p:grpSpPr>
        <p:sp>
          <p:nvSpPr>
            <p:cNvPr id="1194"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95"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199" name="矩形 25"/>
          <p:cNvGrpSpPr/>
          <p:nvPr/>
        </p:nvGrpSpPr>
        <p:grpSpPr>
          <a:xfrm>
            <a:off x="3059720" y="4115558"/>
            <a:ext cx="375139" cy="375139"/>
            <a:chOff x="0" y="0"/>
            <a:chExt cx="375138" cy="375138"/>
          </a:xfrm>
        </p:grpSpPr>
        <p:sp>
          <p:nvSpPr>
            <p:cNvPr id="1197"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198"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grpSp>
        <p:nvGrpSpPr>
          <p:cNvPr id="1202" name="矩形 26"/>
          <p:cNvGrpSpPr/>
          <p:nvPr/>
        </p:nvGrpSpPr>
        <p:grpSpPr>
          <a:xfrm>
            <a:off x="3493473" y="4115558"/>
            <a:ext cx="375139" cy="375139"/>
            <a:chOff x="0" y="0"/>
            <a:chExt cx="375138" cy="375138"/>
          </a:xfrm>
        </p:grpSpPr>
        <p:sp>
          <p:nvSpPr>
            <p:cNvPr id="1200" name="正方形"/>
            <p:cNvSpPr/>
            <p:nvPr/>
          </p:nvSpPr>
          <p:spPr>
            <a:xfrm>
              <a:off x="-1" y="-1"/>
              <a:ext cx="375140" cy="375140"/>
            </a:xfrm>
            <a:prstGeom prst="rect">
              <a:avLst/>
            </a:prstGeom>
            <a:solidFill>
              <a:schemeClr val="accent4"/>
            </a:solidFill>
            <a:ln w="12700" cap="flat">
              <a:solidFill>
                <a:srgbClr val="BA8C00"/>
              </a:solidFill>
              <a:prstDash val="solid"/>
              <a:miter lim="800000"/>
            </a:ln>
            <a:effectLst/>
          </p:spPr>
          <p:txBody>
            <a:bodyPr wrap="square" lIns="45719" tIns="45719" rIns="45719" bIns="45719" numCol="1" anchor="ctr">
              <a:noAutofit/>
            </a:bodyPr>
            <a:lstStyle/>
            <a:p>
              <a:pPr algn="ctr"/>
              <a:endParaRPr/>
            </a:p>
          </p:txBody>
        </p:sp>
        <p:sp>
          <p:nvSpPr>
            <p:cNvPr id="1201" name="4"/>
            <p:cNvSpPr txBox="1"/>
            <p:nvPr/>
          </p:nvSpPr>
          <p:spPr>
            <a:xfrm>
              <a:off x="-1" y="2149"/>
              <a:ext cx="37514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lstStyle>
            <a:p>
              <a:r>
                <a:t>4</a:t>
              </a:r>
            </a:p>
          </p:txBody>
        </p:sp>
      </p:grpSp>
      <p:sp>
        <p:nvSpPr>
          <p:cNvPr id="1203" name="文本框 43"/>
          <p:cNvSpPr txBox="1"/>
          <p:nvPr/>
        </p:nvSpPr>
        <p:spPr>
          <a:xfrm>
            <a:off x="1820524" y="2058759"/>
            <a:ext cx="2478392"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PNG</a:t>
            </a:r>
          </a:p>
          <a:p>
            <a:pPr algn="ctr">
              <a:defRPr sz="2000" b="1">
                <a:solidFill>
                  <a:srgbClr val="FFFFFF"/>
                </a:solidFill>
                <a:latin typeface="微软雅黑"/>
                <a:ea typeface="微软雅黑"/>
                <a:cs typeface="微软雅黑"/>
                <a:sym typeface="微软雅黑"/>
              </a:defRPr>
            </a:pPr>
            <a:r>
              <a:t>RGBA8888</a:t>
            </a:r>
          </a:p>
        </p:txBody>
      </p:sp>
      <p:sp>
        <p:nvSpPr>
          <p:cNvPr id="1204" name="矩形 44"/>
          <p:cNvSpPr/>
          <p:nvPr/>
        </p:nvSpPr>
        <p:spPr>
          <a:xfrm>
            <a:off x="5298830" y="281430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05" name="矩形 45"/>
          <p:cNvSpPr/>
          <p:nvPr/>
        </p:nvSpPr>
        <p:spPr>
          <a:xfrm>
            <a:off x="5732583" y="281430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06" name="矩形 46"/>
          <p:cNvSpPr/>
          <p:nvPr/>
        </p:nvSpPr>
        <p:spPr>
          <a:xfrm>
            <a:off x="5298830" y="3248054"/>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07" name="矩形 47"/>
          <p:cNvSpPr/>
          <p:nvPr/>
        </p:nvSpPr>
        <p:spPr>
          <a:xfrm>
            <a:off x="5732583" y="3248054"/>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08" name="矩形 48"/>
          <p:cNvSpPr/>
          <p:nvPr/>
        </p:nvSpPr>
        <p:spPr>
          <a:xfrm>
            <a:off x="6166336" y="281430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09" name="矩形 49"/>
          <p:cNvSpPr/>
          <p:nvPr/>
        </p:nvSpPr>
        <p:spPr>
          <a:xfrm>
            <a:off x="6600089" y="281430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0" name="矩形 50"/>
          <p:cNvSpPr/>
          <p:nvPr/>
        </p:nvSpPr>
        <p:spPr>
          <a:xfrm>
            <a:off x="6166336" y="3248054"/>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1" name="矩形 51"/>
          <p:cNvSpPr/>
          <p:nvPr/>
        </p:nvSpPr>
        <p:spPr>
          <a:xfrm>
            <a:off x="6600089" y="3248054"/>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2" name="矩形 52"/>
          <p:cNvSpPr/>
          <p:nvPr/>
        </p:nvSpPr>
        <p:spPr>
          <a:xfrm>
            <a:off x="5298830" y="368180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3" name="矩形 53"/>
          <p:cNvSpPr/>
          <p:nvPr/>
        </p:nvSpPr>
        <p:spPr>
          <a:xfrm>
            <a:off x="5732583" y="368180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4" name="矩形 54"/>
          <p:cNvSpPr/>
          <p:nvPr/>
        </p:nvSpPr>
        <p:spPr>
          <a:xfrm>
            <a:off x="5298830" y="411555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5" name="矩形 55"/>
          <p:cNvSpPr/>
          <p:nvPr/>
        </p:nvSpPr>
        <p:spPr>
          <a:xfrm>
            <a:off x="5732583" y="411555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6" name="矩形 56"/>
          <p:cNvSpPr/>
          <p:nvPr/>
        </p:nvSpPr>
        <p:spPr>
          <a:xfrm>
            <a:off x="6166336" y="368180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7" name="矩形 57"/>
          <p:cNvSpPr/>
          <p:nvPr/>
        </p:nvSpPr>
        <p:spPr>
          <a:xfrm>
            <a:off x="6600089" y="368180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8" name="矩形 58"/>
          <p:cNvSpPr/>
          <p:nvPr/>
        </p:nvSpPr>
        <p:spPr>
          <a:xfrm>
            <a:off x="6166336" y="411555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19" name="矩形 59"/>
          <p:cNvSpPr/>
          <p:nvPr/>
        </p:nvSpPr>
        <p:spPr>
          <a:xfrm>
            <a:off x="6600089" y="411555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20" name="文本框 60"/>
          <p:cNvSpPr txBox="1"/>
          <p:nvPr/>
        </p:nvSpPr>
        <p:spPr>
          <a:xfrm>
            <a:off x="1820524" y="4684729"/>
            <a:ext cx="247839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64字节</a:t>
            </a:r>
          </a:p>
        </p:txBody>
      </p:sp>
      <p:sp>
        <p:nvSpPr>
          <p:cNvPr id="1221" name="文本框 61"/>
          <p:cNvSpPr txBox="1"/>
          <p:nvPr/>
        </p:nvSpPr>
        <p:spPr>
          <a:xfrm>
            <a:off x="4880250" y="2058759"/>
            <a:ext cx="2478392"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ASTC</a:t>
            </a:r>
          </a:p>
          <a:p>
            <a:pPr algn="ctr">
              <a:defRPr sz="2000" b="1">
                <a:solidFill>
                  <a:srgbClr val="FFFFFF"/>
                </a:solidFill>
                <a:latin typeface="微软雅黑"/>
                <a:ea typeface="微软雅黑"/>
                <a:cs typeface="微软雅黑"/>
                <a:sym typeface="微软雅黑"/>
              </a:defRPr>
            </a:pPr>
            <a:r>
              <a:t>4x4</a:t>
            </a:r>
          </a:p>
        </p:txBody>
      </p:sp>
      <p:sp>
        <p:nvSpPr>
          <p:cNvPr id="1222" name="文本框 62"/>
          <p:cNvSpPr txBox="1"/>
          <p:nvPr/>
        </p:nvSpPr>
        <p:spPr>
          <a:xfrm>
            <a:off x="4868526" y="4684729"/>
            <a:ext cx="247839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16字节</a:t>
            </a:r>
          </a:p>
        </p:txBody>
      </p:sp>
      <p:sp>
        <p:nvSpPr>
          <p:cNvPr id="1223" name="矩形 133"/>
          <p:cNvSpPr/>
          <p:nvPr/>
        </p:nvSpPr>
        <p:spPr>
          <a:xfrm>
            <a:off x="8454873" y="28708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24" name="矩形 134"/>
          <p:cNvSpPr/>
          <p:nvPr/>
        </p:nvSpPr>
        <p:spPr>
          <a:xfrm>
            <a:off x="8738771" y="28708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25" name="矩形 135"/>
          <p:cNvSpPr/>
          <p:nvPr/>
        </p:nvSpPr>
        <p:spPr>
          <a:xfrm>
            <a:off x="9016023" y="28708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26" name="矩形 136"/>
          <p:cNvSpPr/>
          <p:nvPr/>
        </p:nvSpPr>
        <p:spPr>
          <a:xfrm>
            <a:off x="9300485" y="28708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27" name="矩形 137"/>
          <p:cNvSpPr/>
          <p:nvPr/>
        </p:nvSpPr>
        <p:spPr>
          <a:xfrm>
            <a:off x="9572659" y="28708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28" name="矩形 138"/>
          <p:cNvSpPr/>
          <p:nvPr/>
        </p:nvSpPr>
        <p:spPr>
          <a:xfrm>
            <a:off x="9849911" y="28708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29" name="矩形 139"/>
          <p:cNvSpPr/>
          <p:nvPr/>
        </p:nvSpPr>
        <p:spPr>
          <a:xfrm>
            <a:off x="8456424" y="31511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0" name="矩形 140"/>
          <p:cNvSpPr/>
          <p:nvPr/>
        </p:nvSpPr>
        <p:spPr>
          <a:xfrm>
            <a:off x="8740322" y="31511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1" name="矩形 141"/>
          <p:cNvSpPr/>
          <p:nvPr/>
        </p:nvSpPr>
        <p:spPr>
          <a:xfrm>
            <a:off x="9017574" y="31511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2" name="矩形 142"/>
          <p:cNvSpPr/>
          <p:nvPr/>
        </p:nvSpPr>
        <p:spPr>
          <a:xfrm>
            <a:off x="9302036" y="31511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3" name="矩形 143"/>
          <p:cNvSpPr/>
          <p:nvPr/>
        </p:nvSpPr>
        <p:spPr>
          <a:xfrm>
            <a:off x="9574210" y="31511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4" name="矩形 144"/>
          <p:cNvSpPr/>
          <p:nvPr/>
        </p:nvSpPr>
        <p:spPr>
          <a:xfrm>
            <a:off x="9851463" y="31511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5" name="矩形 145"/>
          <p:cNvSpPr/>
          <p:nvPr/>
        </p:nvSpPr>
        <p:spPr>
          <a:xfrm>
            <a:off x="8454873" y="3431361"/>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6" name="矩形 146"/>
          <p:cNvSpPr/>
          <p:nvPr/>
        </p:nvSpPr>
        <p:spPr>
          <a:xfrm>
            <a:off x="8738771" y="3431361"/>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7" name="矩形 147"/>
          <p:cNvSpPr/>
          <p:nvPr/>
        </p:nvSpPr>
        <p:spPr>
          <a:xfrm>
            <a:off x="9016023" y="3431361"/>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8" name="矩形 148"/>
          <p:cNvSpPr/>
          <p:nvPr/>
        </p:nvSpPr>
        <p:spPr>
          <a:xfrm>
            <a:off x="9300485" y="3431361"/>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39" name="矩形 149"/>
          <p:cNvSpPr/>
          <p:nvPr/>
        </p:nvSpPr>
        <p:spPr>
          <a:xfrm>
            <a:off x="9572659" y="3431361"/>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0" name="矩形 150"/>
          <p:cNvSpPr/>
          <p:nvPr/>
        </p:nvSpPr>
        <p:spPr>
          <a:xfrm>
            <a:off x="9849911" y="3431361"/>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1" name="矩形 151"/>
          <p:cNvSpPr/>
          <p:nvPr/>
        </p:nvSpPr>
        <p:spPr>
          <a:xfrm>
            <a:off x="8454873" y="3699218"/>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2" name="矩形 152"/>
          <p:cNvSpPr/>
          <p:nvPr/>
        </p:nvSpPr>
        <p:spPr>
          <a:xfrm>
            <a:off x="8738771" y="3699218"/>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3" name="矩形 153"/>
          <p:cNvSpPr/>
          <p:nvPr/>
        </p:nvSpPr>
        <p:spPr>
          <a:xfrm>
            <a:off x="9016023" y="3699218"/>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4" name="矩形 154"/>
          <p:cNvSpPr/>
          <p:nvPr/>
        </p:nvSpPr>
        <p:spPr>
          <a:xfrm>
            <a:off x="9300485" y="3699218"/>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5" name="矩形 155"/>
          <p:cNvSpPr/>
          <p:nvPr/>
        </p:nvSpPr>
        <p:spPr>
          <a:xfrm>
            <a:off x="9572659" y="3699218"/>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6" name="矩形 156"/>
          <p:cNvSpPr/>
          <p:nvPr/>
        </p:nvSpPr>
        <p:spPr>
          <a:xfrm>
            <a:off x="9849911" y="3699218"/>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7" name="矩形 157"/>
          <p:cNvSpPr/>
          <p:nvPr/>
        </p:nvSpPr>
        <p:spPr>
          <a:xfrm>
            <a:off x="8456424" y="39794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8" name="矩形 158"/>
          <p:cNvSpPr/>
          <p:nvPr/>
        </p:nvSpPr>
        <p:spPr>
          <a:xfrm>
            <a:off x="8740322" y="39794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49" name="矩形 159"/>
          <p:cNvSpPr/>
          <p:nvPr/>
        </p:nvSpPr>
        <p:spPr>
          <a:xfrm>
            <a:off x="9017574" y="39794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0" name="矩形 160"/>
          <p:cNvSpPr/>
          <p:nvPr/>
        </p:nvSpPr>
        <p:spPr>
          <a:xfrm>
            <a:off x="9302036" y="39794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1" name="矩形 161"/>
          <p:cNvSpPr/>
          <p:nvPr/>
        </p:nvSpPr>
        <p:spPr>
          <a:xfrm>
            <a:off x="9574210" y="39794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2" name="矩形 162"/>
          <p:cNvSpPr/>
          <p:nvPr/>
        </p:nvSpPr>
        <p:spPr>
          <a:xfrm>
            <a:off x="9851463" y="3979466"/>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3" name="矩形 163"/>
          <p:cNvSpPr/>
          <p:nvPr/>
        </p:nvSpPr>
        <p:spPr>
          <a:xfrm>
            <a:off x="8454873" y="42597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4" name="矩形 164"/>
          <p:cNvSpPr/>
          <p:nvPr/>
        </p:nvSpPr>
        <p:spPr>
          <a:xfrm>
            <a:off x="8738771" y="42597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5" name="矩形 165"/>
          <p:cNvSpPr/>
          <p:nvPr/>
        </p:nvSpPr>
        <p:spPr>
          <a:xfrm>
            <a:off x="9016023" y="42597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6" name="矩形 166"/>
          <p:cNvSpPr/>
          <p:nvPr/>
        </p:nvSpPr>
        <p:spPr>
          <a:xfrm>
            <a:off x="9300485" y="42597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7" name="矩形 167"/>
          <p:cNvSpPr/>
          <p:nvPr/>
        </p:nvSpPr>
        <p:spPr>
          <a:xfrm>
            <a:off x="9572659" y="42597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8" name="矩形 168"/>
          <p:cNvSpPr/>
          <p:nvPr/>
        </p:nvSpPr>
        <p:spPr>
          <a:xfrm>
            <a:off x="9849911" y="4259714"/>
            <a:ext cx="220204" cy="220204"/>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59" name="文本框 169"/>
          <p:cNvSpPr txBox="1"/>
          <p:nvPr/>
        </p:nvSpPr>
        <p:spPr>
          <a:xfrm>
            <a:off x="8032198" y="4708176"/>
            <a:ext cx="247839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16字节</a:t>
            </a:r>
          </a:p>
        </p:txBody>
      </p:sp>
      <p:sp>
        <p:nvSpPr>
          <p:cNvPr id="1260" name="文本框 170"/>
          <p:cNvSpPr txBox="1"/>
          <p:nvPr/>
        </p:nvSpPr>
        <p:spPr>
          <a:xfrm>
            <a:off x="8018575" y="2082968"/>
            <a:ext cx="2478392"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ASTC</a:t>
            </a:r>
          </a:p>
          <a:p>
            <a:pPr algn="ctr">
              <a:defRPr sz="2000" b="1">
                <a:solidFill>
                  <a:srgbClr val="FFFFFF"/>
                </a:solidFill>
                <a:latin typeface="微软雅黑"/>
                <a:ea typeface="微软雅黑"/>
                <a:cs typeface="微软雅黑"/>
                <a:sym typeface="微软雅黑"/>
              </a:defRPr>
            </a:pPr>
            <a:r>
              <a:t>6x6</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4"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1265"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1266" name="文本框 10"/>
          <p:cNvSpPr txBox="1"/>
          <p:nvPr/>
        </p:nvSpPr>
        <p:spPr>
          <a:xfrm>
            <a:off x="4856803" y="92563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a:t>
            </a:r>
          </a:p>
        </p:txBody>
      </p:sp>
      <p:sp>
        <p:nvSpPr>
          <p:cNvPr id="1267" name="矩形 5"/>
          <p:cNvSpPr/>
          <p:nvPr/>
        </p:nvSpPr>
        <p:spPr>
          <a:xfrm>
            <a:off x="2192215" y="2814301"/>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68" name="矩形 9"/>
          <p:cNvSpPr/>
          <p:nvPr/>
        </p:nvSpPr>
        <p:spPr>
          <a:xfrm>
            <a:off x="2625968" y="2814301"/>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69" name="矩形 11"/>
          <p:cNvSpPr/>
          <p:nvPr/>
        </p:nvSpPr>
        <p:spPr>
          <a:xfrm>
            <a:off x="2192215" y="3248054"/>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0" name="矩形 12"/>
          <p:cNvSpPr/>
          <p:nvPr/>
        </p:nvSpPr>
        <p:spPr>
          <a:xfrm>
            <a:off x="2625968" y="3248054"/>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1" name="矩形 13"/>
          <p:cNvSpPr/>
          <p:nvPr/>
        </p:nvSpPr>
        <p:spPr>
          <a:xfrm>
            <a:off x="3059720" y="2814301"/>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2" name="矩形 14"/>
          <p:cNvSpPr/>
          <p:nvPr/>
        </p:nvSpPr>
        <p:spPr>
          <a:xfrm>
            <a:off x="3493473" y="2814301"/>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3" name="矩形 15"/>
          <p:cNvSpPr/>
          <p:nvPr/>
        </p:nvSpPr>
        <p:spPr>
          <a:xfrm>
            <a:off x="3059720" y="3248054"/>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4" name="矩形 17"/>
          <p:cNvSpPr/>
          <p:nvPr/>
        </p:nvSpPr>
        <p:spPr>
          <a:xfrm>
            <a:off x="3493473" y="3248054"/>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5" name="矩形 18"/>
          <p:cNvSpPr/>
          <p:nvPr/>
        </p:nvSpPr>
        <p:spPr>
          <a:xfrm>
            <a:off x="2192215" y="3681805"/>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6" name="矩形 19"/>
          <p:cNvSpPr/>
          <p:nvPr/>
        </p:nvSpPr>
        <p:spPr>
          <a:xfrm>
            <a:off x="2625968" y="3681805"/>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7" name="矩形 20"/>
          <p:cNvSpPr/>
          <p:nvPr/>
        </p:nvSpPr>
        <p:spPr>
          <a:xfrm>
            <a:off x="2192215" y="4115558"/>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8" name="矩形 22"/>
          <p:cNvSpPr/>
          <p:nvPr/>
        </p:nvSpPr>
        <p:spPr>
          <a:xfrm>
            <a:off x="2625968" y="4115558"/>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79" name="矩形 23"/>
          <p:cNvSpPr/>
          <p:nvPr/>
        </p:nvSpPr>
        <p:spPr>
          <a:xfrm>
            <a:off x="3059720" y="3681805"/>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80" name="矩形 24"/>
          <p:cNvSpPr/>
          <p:nvPr/>
        </p:nvSpPr>
        <p:spPr>
          <a:xfrm>
            <a:off x="3493473" y="3681805"/>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81" name="矩形 25"/>
          <p:cNvSpPr/>
          <p:nvPr/>
        </p:nvSpPr>
        <p:spPr>
          <a:xfrm>
            <a:off x="3059720" y="4115558"/>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82" name="矩形 26"/>
          <p:cNvSpPr/>
          <p:nvPr/>
        </p:nvSpPr>
        <p:spPr>
          <a:xfrm>
            <a:off x="3493473" y="4115558"/>
            <a:ext cx="375139" cy="375139"/>
          </a:xfrm>
          <a:prstGeom prst="rect">
            <a:avLst/>
          </a:prstGeom>
          <a:solidFill>
            <a:schemeClr val="accent4"/>
          </a:solidFill>
          <a:ln w="12700">
            <a:solidFill>
              <a:srgbClr val="BA8C00"/>
            </a:solidFill>
            <a:miter/>
          </a:ln>
        </p:spPr>
        <p:txBody>
          <a:bodyPr lIns="45719" rIns="45719" anchor="ctr"/>
          <a:lstStyle/>
          <a:p>
            <a:pPr algn="ctr"/>
            <a:endParaRPr/>
          </a:p>
        </p:txBody>
      </p:sp>
      <p:sp>
        <p:nvSpPr>
          <p:cNvPr id="1283" name="文本框 43"/>
          <p:cNvSpPr txBox="1"/>
          <p:nvPr/>
        </p:nvSpPr>
        <p:spPr>
          <a:xfrm>
            <a:off x="1820524" y="2058759"/>
            <a:ext cx="2478392" cy="396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微软雅黑"/>
                <a:ea typeface="微软雅黑"/>
                <a:cs typeface="微软雅黑"/>
                <a:sym typeface="微软雅黑"/>
              </a:defRPr>
            </a:lvl1pPr>
          </a:lstStyle>
          <a:p>
            <a:r>
              <a:t>ETC1/PVRTC4</a:t>
            </a:r>
          </a:p>
        </p:txBody>
      </p:sp>
      <p:sp>
        <p:nvSpPr>
          <p:cNvPr id="1284" name="矩形 44"/>
          <p:cNvSpPr/>
          <p:nvPr/>
        </p:nvSpPr>
        <p:spPr>
          <a:xfrm>
            <a:off x="5298830" y="281430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85" name="矩形 45"/>
          <p:cNvSpPr/>
          <p:nvPr/>
        </p:nvSpPr>
        <p:spPr>
          <a:xfrm>
            <a:off x="5732583" y="281430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86" name="矩形 46"/>
          <p:cNvSpPr/>
          <p:nvPr/>
        </p:nvSpPr>
        <p:spPr>
          <a:xfrm>
            <a:off x="5298830" y="3248054"/>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87" name="矩形 47"/>
          <p:cNvSpPr/>
          <p:nvPr/>
        </p:nvSpPr>
        <p:spPr>
          <a:xfrm>
            <a:off x="5732583" y="3248054"/>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88" name="矩形 48"/>
          <p:cNvSpPr/>
          <p:nvPr/>
        </p:nvSpPr>
        <p:spPr>
          <a:xfrm>
            <a:off x="6166336" y="281430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89" name="矩形 49"/>
          <p:cNvSpPr/>
          <p:nvPr/>
        </p:nvSpPr>
        <p:spPr>
          <a:xfrm>
            <a:off x="6600089" y="281430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0" name="矩形 50"/>
          <p:cNvSpPr/>
          <p:nvPr/>
        </p:nvSpPr>
        <p:spPr>
          <a:xfrm>
            <a:off x="6166336" y="3248054"/>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1" name="矩形 51"/>
          <p:cNvSpPr/>
          <p:nvPr/>
        </p:nvSpPr>
        <p:spPr>
          <a:xfrm>
            <a:off x="6600089" y="3248054"/>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2" name="矩形 52"/>
          <p:cNvSpPr/>
          <p:nvPr/>
        </p:nvSpPr>
        <p:spPr>
          <a:xfrm>
            <a:off x="5298830" y="368180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3" name="矩形 53"/>
          <p:cNvSpPr/>
          <p:nvPr/>
        </p:nvSpPr>
        <p:spPr>
          <a:xfrm>
            <a:off x="5732583" y="368180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4" name="矩形 54"/>
          <p:cNvSpPr/>
          <p:nvPr/>
        </p:nvSpPr>
        <p:spPr>
          <a:xfrm>
            <a:off x="5298830" y="411555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5" name="矩形 55"/>
          <p:cNvSpPr/>
          <p:nvPr/>
        </p:nvSpPr>
        <p:spPr>
          <a:xfrm>
            <a:off x="5732583" y="411555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6" name="矩形 56"/>
          <p:cNvSpPr/>
          <p:nvPr/>
        </p:nvSpPr>
        <p:spPr>
          <a:xfrm>
            <a:off x="6166336" y="368180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7" name="矩形 57"/>
          <p:cNvSpPr/>
          <p:nvPr/>
        </p:nvSpPr>
        <p:spPr>
          <a:xfrm>
            <a:off x="6600089" y="368180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8" name="矩形 58"/>
          <p:cNvSpPr/>
          <p:nvPr/>
        </p:nvSpPr>
        <p:spPr>
          <a:xfrm>
            <a:off x="6166336" y="411555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299" name="矩形 59"/>
          <p:cNvSpPr/>
          <p:nvPr/>
        </p:nvSpPr>
        <p:spPr>
          <a:xfrm>
            <a:off x="6600089" y="411555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00" name="文本框 60"/>
          <p:cNvSpPr txBox="1"/>
          <p:nvPr/>
        </p:nvSpPr>
        <p:spPr>
          <a:xfrm>
            <a:off x="1820524" y="4684729"/>
            <a:ext cx="247839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8字节</a:t>
            </a:r>
          </a:p>
        </p:txBody>
      </p:sp>
      <p:sp>
        <p:nvSpPr>
          <p:cNvPr id="1301" name="文本框 61"/>
          <p:cNvSpPr txBox="1"/>
          <p:nvPr/>
        </p:nvSpPr>
        <p:spPr>
          <a:xfrm>
            <a:off x="4880250" y="2058759"/>
            <a:ext cx="2478392"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ASTC</a:t>
            </a:r>
          </a:p>
          <a:p>
            <a:pPr algn="ctr">
              <a:defRPr sz="2000" b="1">
                <a:solidFill>
                  <a:srgbClr val="FFFFFF"/>
                </a:solidFill>
                <a:latin typeface="微软雅黑"/>
                <a:ea typeface="微软雅黑"/>
                <a:cs typeface="微软雅黑"/>
                <a:sym typeface="微软雅黑"/>
              </a:defRPr>
            </a:pPr>
            <a:r>
              <a:t>4x4</a:t>
            </a:r>
          </a:p>
        </p:txBody>
      </p:sp>
      <p:sp>
        <p:nvSpPr>
          <p:cNvPr id="1302" name="文本框 62"/>
          <p:cNvSpPr txBox="1"/>
          <p:nvPr/>
        </p:nvSpPr>
        <p:spPr>
          <a:xfrm>
            <a:off x="4868526" y="4684729"/>
            <a:ext cx="247839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16字节</a:t>
            </a:r>
          </a:p>
        </p:txBody>
      </p:sp>
      <p:sp>
        <p:nvSpPr>
          <p:cNvPr id="1303" name="文本框 169"/>
          <p:cNvSpPr txBox="1"/>
          <p:nvPr/>
        </p:nvSpPr>
        <p:spPr>
          <a:xfrm>
            <a:off x="8032198" y="4708176"/>
            <a:ext cx="2478392" cy="447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7.1字节</a:t>
            </a:r>
          </a:p>
        </p:txBody>
      </p:sp>
      <p:sp>
        <p:nvSpPr>
          <p:cNvPr id="1304" name="文本框 170"/>
          <p:cNvSpPr txBox="1"/>
          <p:nvPr/>
        </p:nvSpPr>
        <p:spPr>
          <a:xfrm>
            <a:off x="8018575" y="2082968"/>
            <a:ext cx="2478392" cy="701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000" b="1">
                <a:solidFill>
                  <a:srgbClr val="FFFFFF"/>
                </a:solidFill>
                <a:latin typeface="微软雅黑"/>
                <a:ea typeface="微软雅黑"/>
                <a:cs typeface="微软雅黑"/>
                <a:sym typeface="微软雅黑"/>
              </a:defRPr>
            </a:pPr>
            <a:r>
              <a:t>ASTC</a:t>
            </a:r>
          </a:p>
          <a:p>
            <a:pPr algn="ctr">
              <a:defRPr sz="2000" b="1">
                <a:solidFill>
                  <a:srgbClr val="FFFFFF"/>
                </a:solidFill>
                <a:latin typeface="微软雅黑"/>
                <a:ea typeface="微软雅黑"/>
                <a:cs typeface="微软雅黑"/>
                <a:sym typeface="微软雅黑"/>
              </a:defRPr>
            </a:pPr>
            <a:r>
              <a:t>6x6</a:t>
            </a:r>
          </a:p>
        </p:txBody>
      </p:sp>
      <p:sp>
        <p:nvSpPr>
          <p:cNvPr id="1305" name="矩形 44"/>
          <p:cNvSpPr/>
          <p:nvPr/>
        </p:nvSpPr>
        <p:spPr>
          <a:xfrm>
            <a:off x="8405446" y="280518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06" name="矩形 45"/>
          <p:cNvSpPr/>
          <p:nvPr/>
        </p:nvSpPr>
        <p:spPr>
          <a:xfrm>
            <a:off x="8839199" y="280518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07" name="矩形 46"/>
          <p:cNvSpPr/>
          <p:nvPr/>
        </p:nvSpPr>
        <p:spPr>
          <a:xfrm>
            <a:off x="8405446" y="323894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08" name="矩形 47"/>
          <p:cNvSpPr/>
          <p:nvPr/>
        </p:nvSpPr>
        <p:spPr>
          <a:xfrm>
            <a:off x="8839199" y="323894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09" name="矩形 48"/>
          <p:cNvSpPr/>
          <p:nvPr/>
        </p:nvSpPr>
        <p:spPr>
          <a:xfrm>
            <a:off x="9272951" y="280518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0" name="矩形 49"/>
          <p:cNvSpPr/>
          <p:nvPr/>
        </p:nvSpPr>
        <p:spPr>
          <a:xfrm>
            <a:off x="9706705" y="2805188"/>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1" name="矩形 50"/>
          <p:cNvSpPr/>
          <p:nvPr/>
        </p:nvSpPr>
        <p:spPr>
          <a:xfrm>
            <a:off x="9272951" y="323894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2" name="矩形 51"/>
          <p:cNvSpPr/>
          <p:nvPr/>
        </p:nvSpPr>
        <p:spPr>
          <a:xfrm>
            <a:off x="9706705" y="3238941"/>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3" name="矩形 52"/>
          <p:cNvSpPr/>
          <p:nvPr/>
        </p:nvSpPr>
        <p:spPr>
          <a:xfrm>
            <a:off x="8405446" y="3672692"/>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4" name="矩形 53"/>
          <p:cNvSpPr/>
          <p:nvPr/>
        </p:nvSpPr>
        <p:spPr>
          <a:xfrm>
            <a:off x="8839199" y="3672692"/>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5" name="矩形 54"/>
          <p:cNvSpPr/>
          <p:nvPr/>
        </p:nvSpPr>
        <p:spPr>
          <a:xfrm>
            <a:off x="8405446" y="410644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6" name="矩形 55"/>
          <p:cNvSpPr/>
          <p:nvPr/>
        </p:nvSpPr>
        <p:spPr>
          <a:xfrm>
            <a:off x="8839199" y="410644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7" name="矩形 56"/>
          <p:cNvSpPr/>
          <p:nvPr/>
        </p:nvSpPr>
        <p:spPr>
          <a:xfrm>
            <a:off x="9272951" y="3672692"/>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8" name="矩形 57"/>
          <p:cNvSpPr/>
          <p:nvPr/>
        </p:nvSpPr>
        <p:spPr>
          <a:xfrm>
            <a:off x="9706705" y="3672692"/>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19" name="矩形 58"/>
          <p:cNvSpPr/>
          <p:nvPr/>
        </p:nvSpPr>
        <p:spPr>
          <a:xfrm>
            <a:off x="9272951" y="410644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
        <p:nvSpPr>
          <p:cNvPr id="1320" name="矩形 59"/>
          <p:cNvSpPr/>
          <p:nvPr/>
        </p:nvSpPr>
        <p:spPr>
          <a:xfrm>
            <a:off x="9706705" y="4106445"/>
            <a:ext cx="375139" cy="375139"/>
          </a:xfrm>
          <a:prstGeom prst="rect">
            <a:avLst/>
          </a:prstGeom>
          <a:solidFill>
            <a:schemeClr val="accent4"/>
          </a:solidFill>
          <a:ln w="12700">
            <a:solidFill>
              <a:srgbClr val="BA8C00"/>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4"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pic>
        <p:nvPicPr>
          <p:cNvPr id="1325"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1326" name="文本框 10"/>
          <p:cNvSpPr txBox="1"/>
          <p:nvPr/>
        </p:nvSpPr>
        <p:spPr>
          <a:xfrm>
            <a:off x="4856803" y="925634"/>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a:t>
            </a:r>
          </a:p>
        </p:txBody>
      </p:sp>
      <p:sp>
        <p:nvSpPr>
          <p:cNvPr id="1327" name="文本框 11"/>
          <p:cNvSpPr txBox="1"/>
          <p:nvPr/>
        </p:nvSpPr>
        <p:spPr>
          <a:xfrm>
            <a:off x="1666107" y="1830804"/>
            <a:ext cx="3867185" cy="4853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000">
                <a:solidFill>
                  <a:srgbClr val="FFFFFF"/>
                </a:solidFill>
                <a:latin typeface="微软雅黑"/>
                <a:ea typeface="微软雅黑"/>
                <a:cs typeface="微软雅黑"/>
                <a:sym typeface="微软雅黑"/>
              </a:defRPr>
            </a:pPr>
            <a:r>
              <a:t>GPU纹理</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NPOT</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内存压缩比例超高</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占用外存极小</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可调整压缩比</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marL="285750" indent="-285750">
              <a:buSzPct val="100000"/>
              <a:buFont typeface="Arial"/>
              <a:buChar char="•"/>
              <a:defRPr sz="2000">
                <a:solidFill>
                  <a:srgbClr val="FFFFFF"/>
                </a:solidFill>
                <a:latin typeface="微软雅黑"/>
                <a:ea typeface="微软雅黑"/>
                <a:cs typeface="微软雅黑"/>
                <a:sym typeface="微软雅黑"/>
              </a:defRPr>
            </a:pPr>
            <a:r>
              <a:t>展现效果好</a:t>
            </a:r>
          </a:p>
          <a:p>
            <a:pPr lvl="1">
              <a:defRPr>
                <a:solidFill>
                  <a:srgbClr val="FFFFFF"/>
                </a:solidFill>
                <a:latin typeface="微软雅黑"/>
                <a:ea typeface="微软雅黑"/>
                <a:cs typeface="微软雅黑"/>
                <a:sym typeface="微软雅黑"/>
              </a:defRPr>
            </a:pPr>
            <a:r>
              <a:t>介于ETC1 与 PNG之间</a:t>
            </a:r>
          </a:p>
          <a:p>
            <a:pPr lvl="1">
              <a:defRPr>
                <a:solidFill>
                  <a:srgbClr val="FFFFFF"/>
                </a:solidFill>
                <a:latin typeface="微软雅黑"/>
                <a:ea typeface="微软雅黑"/>
                <a:cs typeface="微软雅黑"/>
                <a:sym typeface="微软雅黑"/>
              </a:defRPr>
            </a:pPr>
            <a:endParaRPr/>
          </a:p>
          <a:p>
            <a:pPr marL="742950" lvl="1" indent="-285750">
              <a:buSzPct val="100000"/>
              <a:buFont typeface="Arial"/>
              <a:buChar char="•"/>
              <a:defRPr>
                <a:solidFill>
                  <a:srgbClr val="FFFFFF"/>
                </a:solidFill>
                <a:latin typeface="微软雅黑"/>
                <a:ea typeface="微软雅黑"/>
                <a:cs typeface="微软雅黑"/>
                <a:sym typeface="微软雅黑"/>
              </a:defRPr>
            </a:pPr>
            <a:endParaRPr/>
          </a:p>
        </p:txBody>
      </p:sp>
      <p:graphicFrame>
        <p:nvGraphicFramePr>
          <p:cNvPr id="1328" name="表格 4"/>
          <p:cNvGraphicFramePr/>
          <p:nvPr/>
        </p:nvGraphicFramePr>
        <p:xfrm>
          <a:off x="9978873" y="5466448"/>
          <a:ext cx="1593625" cy="1165012"/>
        </p:xfrm>
        <a:graphic>
          <a:graphicData uri="http://schemas.openxmlformats.org/drawingml/2006/table">
            <a:tbl>
              <a:tblPr firstRow="1" bandRow="1">
                <a:tableStyleId>{4C3C2611-4C71-4FC5-86AE-919BDF0F9419}</a:tableStyleId>
              </a:tblPr>
              <a:tblGrid>
                <a:gridCol w="784733">
                  <a:extLst>
                    <a:ext uri="{9D8B030D-6E8A-4147-A177-3AD203B41FA5}">
                      <a16:colId xmlns:a16="http://schemas.microsoft.com/office/drawing/2014/main" val="20000"/>
                    </a:ext>
                  </a:extLst>
                </a:gridCol>
                <a:gridCol w="808892">
                  <a:extLst>
                    <a:ext uri="{9D8B030D-6E8A-4147-A177-3AD203B41FA5}">
                      <a16:colId xmlns:a16="http://schemas.microsoft.com/office/drawing/2014/main" val="20001"/>
                    </a:ext>
                  </a:extLst>
                </a:gridCol>
              </a:tblGrid>
              <a:tr h="291253">
                <a:tc>
                  <a:txBody>
                    <a:bodyPr/>
                    <a:lstStyle/>
                    <a:p>
                      <a:pPr algn="ctr">
                        <a:defRPr sz="1800" b="0"/>
                      </a:pPr>
                      <a:r>
                        <a:rPr sz="1400" b="1">
                          <a:solidFill>
                            <a:srgbClr val="FFFFFF"/>
                          </a:solidFill>
                          <a:latin typeface="微软雅黑"/>
                          <a:ea typeface="微软雅黑"/>
                          <a:cs typeface="微软雅黑"/>
                          <a:sym typeface="微软雅黑"/>
                        </a:rPr>
                        <a:t>内存</a:t>
                      </a:r>
                    </a:p>
                  </a:txBody>
                  <a:tcPr marL="36407" marR="36407" marT="36407" marB="36407" horzOverflow="overflow">
                    <a:noFill/>
                  </a:tcPr>
                </a:tc>
                <a:tc>
                  <a:txBody>
                    <a:bodyPr/>
                    <a:lstStyle/>
                    <a:p>
                      <a:pPr algn="ctr">
                        <a:defRPr sz="1800" b="0"/>
                      </a:pPr>
                      <a:r>
                        <a:rPr sz="1400" b="1">
                          <a:solidFill>
                            <a:srgbClr val="FFFFFF"/>
                          </a:solidFill>
                          <a:latin typeface="微软雅黑"/>
                          <a:ea typeface="微软雅黑"/>
                          <a:cs typeface="微软雅黑"/>
                          <a:sym typeface="微软雅黑"/>
                        </a:rPr>
                        <a:t>10</a:t>
                      </a:r>
                    </a:p>
                  </a:txBody>
                  <a:tcPr marL="36407" marR="36407" marT="36407" marB="36407" horzOverflow="overflow">
                    <a:noFill/>
                  </a:tcPr>
                </a:tc>
                <a:extLst>
                  <a:ext uri="{0D108BD9-81ED-4DB2-BD59-A6C34878D82A}">
                    <a16:rowId xmlns:a16="http://schemas.microsoft.com/office/drawing/2014/main" val="10000"/>
                  </a:ext>
                </a:extLst>
              </a:tr>
              <a:tr h="291253">
                <a:tc>
                  <a:txBody>
                    <a:bodyPr/>
                    <a:lstStyle/>
                    <a:p>
                      <a:pPr algn="ctr">
                        <a:defRPr sz="1800"/>
                      </a:pPr>
                      <a:r>
                        <a:rPr sz="1400" b="1">
                          <a:solidFill>
                            <a:srgbClr val="FFFFFF"/>
                          </a:solidFill>
                          <a:latin typeface="微软雅黑"/>
                          <a:ea typeface="微软雅黑"/>
                          <a:cs typeface="微软雅黑"/>
                          <a:sym typeface="微软雅黑"/>
                        </a:rPr>
                        <a:t>外存</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9</a:t>
                      </a:r>
                    </a:p>
                  </a:txBody>
                  <a:tcPr marL="36407" marR="36407" marT="36407" marB="36407" horzOverflow="overflow">
                    <a:noFill/>
                  </a:tcPr>
                </a:tc>
                <a:extLst>
                  <a:ext uri="{0D108BD9-81ED-4DB2-BD59-A6C34878D82A}">
                    <a16:rowId xmlns:a16="http://schemas.microsoft.com/office/drawing/2014/main" val="10001"/>
                  </a:ext>
                </a:extLst>
              </a:tr>
              <a:tr h="291253">
                <a:tc>
                  <a:txBody>
                    <a:bodyPr/>
                    <a:lstStyle/>
                    <a:p>
                      <a:pPr algn="ctr">
                        <a:defRPr sz="1800"/>
                      </a:pPr>
                      <a:r>
                        <a:rPr sz="1400" b="1">
                          <a:solidFill>
                            <a:srgbClr val="FFFFFF"/>
                          </a:solidFill>
                          <a:latin typeface="微软雅黑"/>
                          <a:ea typeface="微软雅黑"/>
                          <a:cs typeface="微软雅黑"/>
                          <a:sym typeface="微软雅黑"/>
                        </a:rPr>
                        <a:t>效率</a:t>
                      </a:r>
                    </a:p>
                  </a:txBody>
                  <a:tcPr marL="36407" marR="36407" marT="36407" marB="36407" horzOverflow="overflow">
                    <a:noFill/>
                  </a:tcPr>
                </a:tc>
                <a:tc>
                  <a:txBody>
                    <a:bodyPr/>
                    <a:lstStyle/>
                    <a:p>
                      <a:pPr algn="ctr">
                        <a:defRPr sz="1800"/>
                      </a:pPr>
                      <a:r>
                        <a:rPr sz="1400" b="1">
                          <a:solidFill>
                            <a:srgbClr val="FFFFFF"/>
                          </a:solidFill>
                          <a:latin typeface="微软雅黑"/>
                          <a:ea typeface="微软雅黑"/>
                          <a:cs typeface="微软雅黑"/>
                          <a:sym typeface="微软雅黑"/>
                        </a:rPr>
                        <a:t>7.5</a:t>
                      </a:r>
                    </a:p>
                  </a:txBody>
                  <a:tcPr marL="36407" marR="36407" marT="36407" marB="36407" horzOverflow="overflow">
                    <a:noFill/>
                  </a:tcPr>
                </a:tc>
                <a:extLst>
                  <a:ext uri="{0D108BD9-81ED-4DB2-BD59-A6C34878D82A}">
                    <a16:rowId xmlns:a16="http://schemas.microsoft.com/office/drawing/2014/main" val="10002"/>
                  </a:ext>
                </a:extLst>
              </a:tr>
              <a:tr h="291253">
                <a:tc>
                  <a:txBody>
                    <a:bodyPr/>
                    <a:lstStyle/>
                    <a:p>
                      <a:pPr algn="ctr">
                        <a:defRPr sz="1800"/>
                      </a:pPr>
                      <a:r>
                        <a:rPr sz="1400" b="1">
                          <a:solidFill>
                            <a:srgbClr val="FFFFFF"/>
                          </a:solidFill>
                          <a:latin typeface="微软雅黑"/>
                          <a:ea typeface="微软雅黑"/>
                          <a:cs typeface="微软雅黑"/>
                          <a:sym typeface="微软雅黑"/>
                        </a:rPr>
                        <a:t>展现</a:t>
                      </a:r>
                    </a:p>
                  </a:txBody>
                  <a:tcPr marL="36407" marR="36407" marT="36407" marB="36407" horzOverflow="overflow">
                    <a:noFill/>
                  </a:tcPr>
                </a:tc>
                <a:tc>
                  <a:txBody>
                    <a:bodyPr/>
                    <a:lstStyle/>
                    <a:p>
                      <a:pPr algn="ctr">
                        <a:defRPr sz="1800"/>
                      </a:pPr>
                      <a:r>
                        <a:rPr sz="1400" b="1" dirty="0">
                          <a:solidFill>
                            <a:srgbClr val="FFFFFF"/>
                          </a:solidFill>
                          <a:latin typeface="微软雅黑"/>
                          <a:ea typeface="微软雅黑"/>
                          <a:cs typeface="微软雅黑"/>
                          <a:sym typeface="微软雅黑"/>
                        </a:rPr>
                        <a:t>8</a:t>
                      </a:r>
                    </a:p>
                  </a:txBody>
                  <a:tcPr marL="36407" marR="36407" marT="36407" marB="36407" horzOverflow="overflow">
                    <a:noFill/>
                  </a:tcPr>
                </a:tc>
                <a:extLst>
                  <a:ext uri="{0D108BD9-81ED-4DB2-BD59-A6C34878D82A}">
                    <a16:rowId xmlns:a16="http://schemas.microsoft.com/office/drawing/2014/main" val="10003"/>
                  </a:ext>
                </a:extLst>
              </a:tr>
            </a:tbl>
          </a:graphicData>
        </a:graphic>
      </p:graphicFrame>
      <p:sp>
        <p:nvSpPr>
          <p:cNvPr id="1329" name="文本框 13"/>
          <p:cNvSpPr txBox="1"/>
          <p:nvPr/>
        </p:nvSpPr>
        <p:spPr>
          <a:xfrm>
            <a:off x="6519460" y="1748743"/>
            <a:ext cx="3867185" cy="4942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defRPr sz="2000">
                <a:solidFill>
                  <a:srgbClr val="FFFFFF"/>
                </a:solidFill>
                <a:latin typeface="微软雅黑"/>
                <a:ea typeface="微软雅黑"/>
                <a:cs typeface="微软雅黑"/>
                <a:sym typeface="微软雅黑"/>
              </a:defRPr>
            </a:pPr>
            <a:r>
              <a:t>像素格式</a:t>
            </a:r>
          </a:p>
          <a:p>
            <a:pPr marL="285750" indent="-285750">
              <a:buSzPct val="100000"/>
              <a:buFont typeface="Arial"/>
              <a:buChar char="•"/>
              <a:defRPr sz="2000">
                <a:solidFill>
                  <a:srgbClr val="FFFFFF"/>
                </a:solidFill>
                <a:latin typeface="微软雅黑"/>
                <a:ea typeface="微软雅黑"/>
                <a:cs typeface="微软雅黑"/>
                <a:sym typeface="微软雅黑"/>
              </a:defRPr>
            </a:pPr>
            <a:endParaRPr/>
          </a:p>
          <a:p>
            <a:pPr lvl="1">
              <a:defRPr>
                <a:solidFill>
                  <a:srgbClr val="FFFFFF"/>
                </a:solidFill>
                <a:latin typeface="微软雅黑"/>
                <a:ea typeface="微软雅黑"/>
                <a:cs typeface="微软雅黑"/>
                <a:sym typeface="微软雅黑"/>
              </a:defRPr>
            </a:pPr>
            <a:r>
              <a:t>4x4	      8.00	    25%</a:t>
            </a:r>
          </a:p>
          <a:p>
            <a:pPr lvl="1">
              <a:defRPr>
                <a:solidFill>
                  <a:srgbClr val="FFFFFF"/>
                </a:solidFill>
                <a:latin typeface="微软雅黑"/>
                <a:ea typeface="微软雅黑"/>
                <a:cs typeface="微软雅黑"/>
                <a:sym typeface="微软雅黑"/>
              </a:defRPr>
            </a:pPr>
            <a:r>
              <a:t>5x4	      6.40	    20%</a:t>
            </a:r>
          </a:p>
          <a:p>
            <a:pPr lvl="1">
              <a:defRPr>
                <a:solidFill>
                  <a:srgbClr val="FFFFFF"/>
                </a:solidFill>
                <a:latin typeface="微软雅黑"/>
                <a:ea typeface="微软雅黑"/>
                <a:cs typeface="微软雅黑"/>
                <a:sym typeface="微软雅黑"/>
              </a:defRPr>
            </a:pPr>
            <a:r>
              <a:t>5x5	      5.12	    16%</a:t>
            </a:r>
          </a:p>
          <a:p>
            <a:pPr lvl="1">
              <a:defRPr>
                <a:solidFill>
                  <a:srgbClr val="FFFFFF"/>
                </a:solidFill>
                <a:latin typeface="微软雅黑"/>
                <a:ea typeface="微软雅黑"/>
                <a:cs typeface="微软雅黑"/>
                <a:sym typeface="微软雅黑"/>
              </a:defRPr>
            </a:pPr>
            <a:r>
              <a:t>6x5	      4.27	    13%</a:t>
            </a:r>
          </a:p>
          <a:p>
            <a:pPr lvl="1">
              <a:defRPr>
                <a:solidFill>
                  <a:srgbClr val="FFFFFF"/>
                </a:solidFill>
                <a:latin typeface="微软雅黑"/>
                <a:ea typeface="微软雅黑"/>
                <a:cs typeface="微软雅黑"/>
                <a:sym typeface="微软雅黑"/>
              </a:defRPr>
            </a:pPr>
            <a:r>
              <a:t>6x6	      3.56	    11%</a:t>
            </a:r>
          </a:p>
          <a:p>
            <a:pPr lvl="1">
              <a:defRPr>
                <a:solidFill>
                  <a:srgbClr val="FFFFFF"/>
                </a:solidFill>
                <a:latin typeface="微软雅黑"/>
                <a:ea typeface="微软雅黑"/>
                <a:cs typeface="微软雅黑"/>
                <a:sym typeface="微软雅黑"/>
              </a:defRPr>
            </a:pPr>
            <a:r>
              <a:t>8x5	      3.20	    10%</a:t>
            </a:r>
          </a:p>
          <a:p>
            <a:pPr lvl="1">
              <a:defRPr>
                <a:solidFill>
                  <a:srgbClr val="FFFFFF"/>
                </a:solidFill>
                <a:latin typeface="微软雅黑"/>
                <a:ea typeface="微软雅黑"/>
                <a:cs typeface="微软雅黑"/>
                <a:sym typeface="微软雅黑"/>
              </a:defRPr>
            </a:pPr>
            <a:r>
              <a:t>8x6	      2.67	    8%</a:t>
            </a:r>
          </a:p>
          <a:p>
            <a:pPr lvl="1">
              <a:defRPr>
                <a:solidFill>
                  <a:srgbClr val="FFFFFF"/>
                </a:solidFill>
                <a:latin typeface="微软雅黑"/>
                <a:ea typeface="微软雅黑"/>
                <a:cs typeface="微软雅黑"/>
                <a:sym typeface="微软雅黑"/>
              </a:defRPr>
            </a:pPr>
            <a:r>
              <a:t>10x5     2.56	    8%</a:t>
            </a:r>
          </a:p>
          <a:p>
            <a:pPr lvl="1">
              <a:defRPr>
                <a:solidFill>
                  <a:srgbClr val="FFFFFF"/>
                </a:solidFill>
                <a:latin typeface="微软雅黑"/>
                <a:ea typeface="微软雅黑"/>
                <a:cs typeface="微软雅黑"/>
                <a:sym typeface="微软雅黑"/>
              </a:defRPr>
            </a:pPr>
            <a:r>
              <a:t>10x6     2.13	    7%</a:t>
            </a:r>
          </a:p>
          <a:p>
            <a:pPr lvl="1">
              <a:defRPr>
                <a:solidFill>
                  <a:srgbClr val="FFFFFF"/>
                </a:solidFill>
                <a:latin typeface="微软雅黑"/>
                <a:ea typeface="微软雅黑"/>
                <a:cs typeface="微软雅黑"/>
                <a:sym typeface="微软雅黑"/>
              </a:defRPr>
            </a:pPr>
            <a:r>
              <a:t>8x8	      2.00	    6.6%</a:t>
            </a:r>
          </a:p>
          <a:p>
            <a:pPr lvl="1">
              <a:defRPr>
                <a:solidFill>
                  <a:srgbClr val="FFFFFF"/>
                </a:solidFill>
                <a:latin typeface="微软雅黑"/>
                <a:ea typeface="微软雅黑"/>
                <a:cs typeface="微软雅黑"/>
                <a:sym typeface="微软雅黑"/>
              </a:defRPr>
            </a:pPr>
            <a:r>
              <a:t>10x8     1.60	    5%</a:t>
            </a:r>
          </a:p>
          <a:p>
            <a:pPr lvl="1">
              <a:defRPr>
                <a:solidFill>
                  <a:srgbClr val="FFFFFF"/>
                </a:solidFill>
                <a:latin typeface="微软雅黑"/>
                <a:ea typeface="微软雅黑"/>
                <a:cs typeface="微软雅黑"/>
                <a:sym typeface="微软雅黑"/>
              </a:defRPr>
            </a:pPr>
            <a:r>
              <a:t>10x10   1.28	    4%</a:t>
            </a:r>
          </a:p>
          <a:p>
            <a:pPr lvl="1">
              <a:defRPr>
                <a:solidFill>
                  <a:srgbClr val="FFFFFF"/>
                </a:solidFill>
                <a:latin typeface="微软雅黑"/>
                <a:ea typeface="微软雅黑"/>
                <a:cs typeface="微软雅黑"/>
                <a:sym typeface="微软雅黑"/>
              </a:defRPr>
            </a:pPr>
            <a:r>
              <a:t>12x10   1.07	    3.3%</a:t>
            </a:r>
          </a:p>
          <a:p>
            <a:pPr lvl="1">
              <a:defRPr>
                <a:solidFill>
                  <a:srgbClr val="FFFFFF"/>
                </a:solidFill>
                <a:latin typeface="微软雅黑"/>
                <a:ea typeface="微软雅黑"/>
                <a:cs typeface="微软雅黑"/>
                <a:sym typeface="微软雅黑"/>
              </a:defRPr>
            </a:pPr>
            <a:r>
              <a:t>12x12   0.89	    2.8%</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34"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335" name="文本框 8"/>
          <p:cNvSpPr txBox="1"/>
          <p:nvPr/>
        </p:nvSpPr>
        <p:spPr>
          <a:xfrm>
            <a:off x="-242735" y="3241170"/>
            <a:ext cx="2478392" cy="1196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ETC1</a:t>
            </a:r>
          </a:p>
          <a:p>
            <a:pPr algn="ctr">
              <a:defRPr sz="2400" b="1">
                <a:solidFill>
                  <a:srgbClr val="FFFFFF"/>
                </a:solidFill>
                <a:latin typeface="微软雅黑"/>
                <a:ea typeface="微软雅黑"/>
                <a:cs typeface="微软雅黑"/>
                <a:sym typeface="微软雅黑"/>
              </a:defRPr>
            </a:pPr>
            <a:r>
              <a:t>12.5%</a:t>
            </a:r>
          </a:p>
        </p:txBody>
      </p:sp>
      <p:sp>
        <p:nvSpPr>
          <p:cNvPr id="1336"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PNG</a:t>
            </a:r>
          </a:p>
          <a:p>
            <a:pPr algn="ctr">
              <a:defRPr sz="2400" b="1">
                <a:solidFill>
                  <a:srgbClr val="00B0F0"/>
                </a:solidFill>
                <a:latin typeface="微软雅黑"/>
                <a:ea typeface="微软雅黑"/>
                <a:cs typeface="微软雅黑"/>
                <a:sym typeface="微软雅黑"/>
              </a:defRPr>
            </a:pPr>
            <a:r>
              <a:t>100%</a:t>
            </a:r>
          </a:p>
        </p:txBody>
      </p:sp>
      <p:pic>
        <p:nvPicPr>
          <p:cNvPr id="1337" name="图片 11" descr="图片 11"/>
          <p:cNvPicPr>
            <a:picLocks noChangeAspect="1"/>
          </p:cNvPicPr>
          <p:nvPr/>
        </p:nvPicPr>
        <p:blipFill>
          <a:blip r:embed="rId4">
            <a:extLst/>
          </a:blip>
          <a:stretch>
            <a:fillRect/>
          </a:stretch>
        </p:blipFill>
        <p:spPr>
          <a:xfrm>
            <a:off x="6302714" y="98602"/>
            <a:ext cx="4352381" cy="6638096"/>
          </a:xfrm>
          <a:prstGeom prst="rect">
            <a:avLst/>
          </a:prstGeom>
          <a:ln w="12700">
            <a:miter lim="400000"/>
          </a:ln>
        </p:spPr>
      </p:pic>
      <p:pic>
        <p:nvPicPr>
          <p:cNvPr id="1338" name="图片 15" descr="图片 15"/>
          <p:cNvPicPr>
            <a:picLocks noChangeAspect="1"/>
          </p:cNvPicPr>
          <p:nvPr/>
        </p:nvPicPr>
        <p:blipFill>
          <a:blip r:embed="rId5">
            <a:extLst/>
          </a:blip>
          <a:stretch>
            <a:fillRect/>
          </a:stretch>
        </p:blipFill>
        <p:spPr>
          <a:xfrm>
            <a:off x="1950333" y="94343"/>
            <a:ext cx="4352381" cy="6649820"/>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0"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41"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342" name="文本框 8"/>
          <p:cNvSpPr txBox="1"/>
          <p:nvPr/>
        </p:nvSpPr>
        <p:spPr>
          <a:xfrm>
            <a:off x="-242735" y="3241170"/>
            <a:ext cx="2478392" cy="1196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ASTC 4x4</a:t>
            </a:r>
          </a:p>
          <a:p>
            <a:pPr algn="ctr">
              <a:defRPr sz="2400" b="1">
                <a:solidFill>
                  <a:srgbClr val="00B0F0"/>
                </a:solidFill>
                <a:latin typeface="微软雅黑"/>
                <a:ea typeface="微软雅黑"/>
                <a:cs typeface="微软雅黑"/>
                <a:sym typeface="微软雅黑"/>
              </a:defRPr>
            </a:pPr>
            <a:r>
              <a:t>25%</a:t>
            </a:r>
          </a:p>
        </p:txBody>
      </p:sp>
      <p:sp>
        <p:nvSpPr>
          <p:cNvPr id="1343"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PNG</a:t>
            </a:r>
          </a:p>
          <a:p>
            <a:pPr algn="ctr">
              <a:defRPr sz="2400" b="1">
                <a:solidFill>
                  <a:srgbClr val="00B0F0"/>
                </a:solidFill>
                <a:latin typeface="微软雅黑"/>
                <a:ea typeface="微软雅黑"/>
                <a:cs typeface="微软雅黑"/>
                <a:sym typeface="微软雅黑"/>
              </a:defRPr>
            </a:pPr>
            <a:r>
              <a:t>100%</a:t>
            </a:r>
          </a:p>
        </p:txBody>
      </p:sp>
      <p:pic>
        <p:nvPicPr>
          <p:cNvPr id="1344" name="图片 11" descr="图片 11"/>
          <p:cNvPicPr>
            <a:picLocks noChangeAspect="1"/>
          </p:cNvPicPr>
          <p:nvPr/>
        </p:nvPicPr>
        <p:blipFill>
          <a:blip r:embed="rId4">
            <a:extLst/>
          </a:blip>
          <a:stretch>
            <a:fillRect/>
          </a:stretch>
        </p:blipFill>
        <p:spPr>
          <a:xfrm>
            <a:off x="6302714" y="98602"/>
            <a:ext cx="4352381" cy="6638096"/>
          </a:xfrm>
          <a:prstGeom prst="rect">
            <a:avLst/>
          </a:prstGeom>
          <a:ln w="12700">
            <a:miter lim="400000"/>
          </a:ln>
        </p:spPr>
      </p:pic>
      <p:pic>
        <p:nvPicPr>
          <p:cNvPr id="1345" name="图片 12" descr="图片 12"/>
          <p:cNvPicPr>
            <a:picLocks noChangeAspect="1"/>
          </p:cNvPicPr>
          <p:nvPr/>
        </p:nvPicPr>
        <p:blipFill>
          <a:blip r:embed="rId5">
            <a:extLst/>
          </a:blip>
          <a:stretch>
            <a:fillRect/>
          </a:stretch>
        </p:blipFill>
        <p:spPr>
          <a:xfrm>
            <a:off x="1950333" y="94342"/>
            <a:ext cx="4352381" cy="6651815"/>
          </a:xfrm>
          <a:prstGeom prst="rect">
            <a:avLst/>
          </a:prstGeom>
          <a:ln w="12700">
            <a:miter lim="400000"/>
          </a:ln>
        </p:spPr>
      </p:pic>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7"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48"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349" name="文本框 8"/>
          <p:cNvSpPr txBox="1"/>
          <p:nvPr/>
        </p:nvSpPr>
        <p:spPr>
          <a:xfrm>
            <a:off x="-242735" y="3241170"/>
            <a:ext cx="2478392" cy="1196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ASTC 5x5</a:t>
            </a:r>
          </a:p>
          <a:p>
            <a:pPr algn="ctr">
              <a:defRPr sz="2400" b="1">
                <a:solidFill>
                  <a:srgbClr val="FFFFFF"/>
                </a:solidFill>
                <a:latin typeface="微软雅黑"/>
                <a:ea typeface="微软雅黑"/>
                <a:cs typeface="微软雅黑"/>
                <a:sym typeface="微软雅黑"/>
              </a:defRPr>
            </a:pPr>
            <a:r>
              <a:t>16%</a:t>
            </a:r>
          </a:p>
        </p:txBody>
      </p:sp>
      <p:sp>
        <p:nvSpPr>
          <p:cNvPr id="1350"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PNG</a:t>
            </a:r>
          </a:p>
          <a:p>
            <a:pPr algn="ctr">
              <a:defRPr sz="2400" b="1">
                <a:solidFill>
                  <a:srgbClr val="00B0F0"/>
                </a:solidFill>
                <a:latin typeface="微软雅黑"/>
                <a:ea typeface="微软雅黑"/>
                <a:cs typeface="微软雅黑"/>
                <a:sym typeface="微软雅黑"/>
              </a:defRPr>
            </a:pPr>
            <a:r>
              <a:t>100%</a:t>
            </a:r>
          </a:p>
        </p:txBody>
      </p:sp>
      <p:pic>
        <p:nvPicPr>
          <p:cNvPr id="1351" name="图片 11" descr="图片 11"/>
          <p:cNvPicPr>
            <a:picLocks noChangeAspect="1"/>
          </p:cNvPicPr>
          <p:nvPr/>
        </p:nvPicPr>
        <p:blipFill>
          <a:blip r:embed="rId4">
            <a:extLst/>
          </a:blip>
          <a:stretch>
            <a:fillRect/>
          </a:stretch>
        </p:blipFill>
        <p:spPr>
          <a:xfrm>
            <a:off x="6302714" y="98602"/>
            <a:ext cx="4352381" cy="6638096"/>
          </a:xfrm>
          <a:prstGeom prst="rect">
            <a:avLst/>
          </a:prstGeom>
          <a:ln w="12700">
            <a:miter lim="400000"/>
          </a:ln>
        </p:spPr>
      </p:pic>
      <p:pic>
        <p:nvPicPr>
          <p:cNvPr id="1352" name="图片 1" descr="图片 1"/>
          <p:cNvPicPr>
            <a:picLocks noChangeAspect="1"/>
          </p:cNvPicPr>
          <p:nvPr/>
        </p:nvPicPr>
        <p:blipFill>
          <a:blip r:embed="rId5">
            <a:extLst/>
          </a:blip>
          <a:stretch>
            <a:fillRect/>
          </a:stretch>
        </p:blipFill>
        <p:spPr>
          <a:xfrm>
            <a:off x="1950333" y="94343"/>
            <a:ext cx="4352381" cy="6651813"/>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226"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性能指标</a:t>
            </a:r>
          </a:p>
        </p:txBody>
      </p:sp>
      <p:sp>
        <p:nvSpPr>
          <p:cNvPr id="227"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228"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grpSp>
        <p:nvGrpSpPr>
          <p:cNvPr id="231" name="圆角矩形 17"/>
          <p:cNvGrpSpPr/>
          <p:nvPr/>
        </p:nvGrpSpPr>
        <p:grpSpPr>
          <a:xfrm>
            <a:off x="1336431" y="2372045"/>
            <a:ext cx="1295401" cy="466726"/>
            <a:chOff x="0" y="0"/>
            <a:chExt cx="1295400" cy="466725"/>
          </a:xfrm>
        </p:grpSpPr>
        <p:sp>
          <p:nvSpPr>
            <p:cNvPr id="229" name="圆角矩形"/>
            <p:cNvSpPr/>
            <p:nvPr/>
          </p:nvSpPr>
          <p:spPr>
            <a:xfrm>
              <a:off x="0" y="0"/>
              <a:ext cx="1295400" cy="466725"/>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a:solidFill>
                    <a:srgbClr val="FFC800"/>
                  </a:solidFill>
                  <a:latin typeface="微软雅黑"/>
                  <a:ea typeface="微软雅黑"/>
                  <a:cs typeface="微软雅黑"/>
                  <a:sym typeface="微软雅黑"/>
                </a:defRPr>
              </a:pPr>
              <a:endParaRPr/>
            </a:p>
          </p:txBody>
        </p:sp>
        <p:sp>
          <p:nvSpPr>
            <p:cNvPr id="230" name="CPU"/>
            <p:cNvSpPr txBox="1"/>
            <p:nvPr/>
          </p:nvSpPr>
          <p:spPr>
            <a:xfrm>
              <a:off x="22783" y="47942"/>
              <a:ext cx="1249834"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C800"/>
                  </a:solidFill>
                  <a:latin typeface="微软雅黑"/>
                  <a:ea typeface="微软雅黑"/>
                  <a:cs typeface="微软雅黑"/>
                  <a:sym typeface="微软雅黑"/>
                </a:defRPr>
              </a:lvl1pPr>
            </a:lstStyle>
            <a:p>
              <a:r>
                <a:t>CPU</a:t>
              </a:r>
            </a:p>
          </p:txBody>
        </p:sp>
      </p:grpSp>
      <p:grpSp>
        <p:nvGrpSpPr>
          <p:cNvPr id="234" name="圆角矩形 19"/>
          <p:cNvGrpSpPr/>
          <p:nvPr/>
        </p:nvGrpSpPr>
        <p:grpSpPr>
          <a:xfrm>
            <a:off x="4267200" y="2372045"/>
            <a:ext cx="1295400" cy="466726"/>
            <a:chOff x="0" y="0"/>
            <a:chExt cx="1295400" cy="466725"/>
          </a:xfrm>
        </p:grpSpPr>
        <p:sp>
          <p:nvSpPr>
            <p:cNvPr id="232" name="圆角矩形"/>
            <p:cNvSpPr/>
            <p:nvPr/>
          </p:nvSpPr>
          <p:spPr>
            <a:xfrm>
              <a:off x="0" y="0"/>
              <a:ext cx="1295400" cy="466725"/>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a:solidFill>
                    <a:srgbClr val="FFC800"/>
                  </a:solidFill>
                  <a:latin typeface="微软雅黑"/>
                  <a:ea typeface="微软雅黑"/>
                  <a:cs typeface="微软雅黑"/>
                  <a:sym typeface="微软雅黑"/>
                </a:defRPr>
              </a:pPr>
              <a:endParaRPr/>
            </a:p>
          </p:txBody>
        </p:sp>
        <p:sp>
          <p:nvSpPr>
            <p:cNvPr id="233" name="GPU"/>
            <p:cNvSpPr txBox="1"/>
            <p:nvPr/>
          </p:nvSpPr>
          <p:spPr>
            <a:xfrm>
              <a:off x="22783" y="47942"/>
              <a:ext cx="1249834"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C800"/>
                  </a:solidFill>
                  <a:latin typeface="微软雅黑"/>
                  <a:ea typeface="微软雅黑"/>
                  <a:cs typeface="微软雅黑"/>
                  <a:sym typeface="微软雅黑"/>
                </a:defRPr>
              </a:lvl1pPr>
            </a:lstStyle>
            <a:p>
              <a:r>
                <a:t>GPU</a:t>
              </a:r>
            </a:p>
          </p:txBody>
        </p:sp>
      </p:grpSp>
      <p:grpSp>
        <p:nvGrpSpPr>
          <p:cNvPr id="237" name="圆角矩形 20"/>
          <p:cNvGrpSpPr/>
          <p:nvPr/>
        </p:nvGrpSpPr>
        <p:grpSpPr>
          <a:xfrm>
            <a:off x="2105249" y="4318077"/>
            <a:ext cx="2737338" cy="1051094"/>
            <a:chOff x="0" y="0"/>
            <a:chExt cx="2737337" cy="1051093"/>
          </a:xfrm>
        </p:grpSpPr>
        <p:sp>
          <p:nvSpPr>
            <p:cNvPr id="235" name="圆角矩形"/>
            <p:cNvSpPr/>
            <p:nvPr/>
          </p:nvSpPr>
          <p:spPr>
            <a:xfrm>
              <a:off x="0" y="0"/>
              <a:ext cx="2737338" cy="1051094"/>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a:solidFill>
                    <a:srgbClr val="FFC800"/>
                  </a:solidFill>
                  <a:latin typeface="微软雅黑"/>
                  <a:ea typeface="微软雅黑"/>
                  <a:cs typeface="微软雅黑"/>
                  <a:sym typeface="微软雅黑"/>
                </a:defRPr>
              </a:pPr>
              <a:endParaRPr/>
            </a:p>
          </p:txBody>
        </p:sp>
        <p:sp>
          <p:nvSpPr>
            <p:cNvPr id="236" name="RAM"/>
            <p:cNvSpPr txBox="1"/>
            <p:nvPr/>
          </p:nvSpPr>
          <p:spPr>
            <a:xfrm>
              <a:off x="51309" y="340126"/>
              <a:ext cx="2634720"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C800"/>
                  </a:solidFill>
                  <a:latin typeface="微软雅黑"/>
                  <a:ea typeface="微软雅黑"/>
                  <a:cs typeface="微软雅黑"/>
                  <a:sym typeface="微软雅黑"/>
                </a:defRPr>
              </a:lvl1pPr>
            </a:lstStyle>
            <a:p>
              <a:r>
                <a:t>RAM</a:t>
              </a:r>
            </a:p>
          </p:txBody>
        </p:sp>
      </p:grpSp>
      <p:grpSp>
        <p:nvGrpSpPr>
          <p:cNvPr id="240" name="圆角矩形 22"/>
          <p:cNvGrpSpPr/>
          <p:nvPr/>
        </p:nvGrpSpPr>
        <p:grpSpPr>
          <a:xfrm>
            <a:off x="7197969" y="2372045"/>
            <a:ext cx="1295401" cy="466726"/>
            <a:chOff x="0" y="0"/>
            <a:chExt cx="1295400" cy="466725"/>
          </a:xfrm>
        </p:grpSpPr>
        <p:sp>
          <p:nvSpPr>
            <p:cNvPr id="238" name="圆角矩形"/>
            <p:cNvSpPr/>
            <p:nvPr/>
          </p:nvSpPr>
          <p:spPr>
            <a:xfrm>
              <a:off x="0" y="0"/>
              <a:ext cx="1295400" cy="466725"/>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a:solidFill>
                    <a:srgbClr val="FFC800"/>
                  </a:solidFill>
                  <a:latin typeface="微软雅黑"/>
                  <a:ea typeface="微软雅黑"/>
                  <a:cs typeface="微软雅黑"/>
                  <a:sym typeface="微软雅黑"/>
                </a:defRPr>
              </a:pPr>
              <a:endParaRPr/>
            </a:p>
          </p:txBody>
        </p:sp>
        <p:sp>
          <p:nvSpPr>
            <p:cNvPr id="239" name="CPU"/>
            <p:cNvSpPr txBox="1"/>
            <p:nvPr/>
          </p:nvSpPr>
          <p:spPr>
            <a:xfrm>
              <a:off x="22783" y="47942"/>
              <a:ext cx="1249834"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C800"/>
                  </a:solidFill>
                  <a:latin typeface="微软雅黑"/>
                  <a:ea typeface="微软雅黑"/>
                  <a:cs typeface="微软雅黑"/>
                  <a:sym typeface="微软雅黑"/>
                </a:defRPr>
              </a:lvl1pPr>
            </a:lstStyle>
            <a:p>
              <a:r>
                <a:t>CPU</a:t>
              </a:r>
            </a:p>
          </p:txBody>
        </p:sp>
      </p:grpSp>
      <p:grpSp>
        <p:nvGrpSpPr>
          <p:cNvPr id="243" name="圆角矩形 23"/>
          <p:cNvGrpSpPr/>
          <p:nvPr/>
        </p:nvGrpSpPr>
        <p:grpSpPr>
          <a:xfrm>
            <a:off x="9573393" y="2372044"/>
            <a:ext cx="1295401" cy="466726"/>
            <a:chOff x="0" y="0"/>
            <a:chExt cx="1295400" cy="466725"/>
          </a:xfrm>
        </p:grpSpPr>
        <p:sp>
          <p:nvSpPr>
            <p:cNvPr id="241" name="圆角矩形"/>
            <p:cNvSpPr/>
            <p:nvPr/>
          </p:nvSpPr>
          <p:spPr>
            <a:xfrm>
              <a:off x="0" y="0"/>
              <a:ext cx="1295400" cy="466725"/>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a:solidFill>
                    <a:srgbClr val="FFC800"/>
                  </a:solidFill>
                  <a:latin typeface="微软雅黑"/>
                  <a:ea typeface="微软雅黑"/>
                  <a:cs typeface="微软雅黑"/>
                  <a:sym typeface="微软雅黑"/>
                </a:defRPr>
              </a:pPr>
              <a:endParaRPr/>
            </a:p>
          </p:txBody>
        </p:sp>
        <p:sp>
          <p:nvSpPr>
            <p:cNvPr id="242" name="GPU"/>
            <p:cNvSpPr txBox="1"/>
            <p:nvPr/>
          </p:nvSpPr>
          <p:spPr>
            <a:xfrm>
              <a:off x="22783" y="47942"/>
              <a:ext cx="1249834"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C800"/>
                  </a:solidFill>
                  <a:latin typeface="微软雅黑"/>
                  <a:ea typeface="微软雅黑"/>
                  <a:cs typeface="微软雅黑"/>
                  <a:sym typeface="微软雅黑"/>
                </a:defRPr>
              </a:lvl1pPr>
            </a:lstStyle>
            <a:p>
              <a:r>
                <a:t>GPU</a:t>
              </a:r>
            </a:p>
          </p:txBody>
        </p:sp>
      </p:grpSp>
      <p:grpSp>
        <p:nvGrpSpPr>
          <p:cNvPr id="246" name="圆角矩形 24"/>
          <p:cNvGrpSpPr/>
          <p:nvPr/>
        </p:nvGrpSpPr>
        <p:grpSpPr>
          <a:xfrm>
            <a:off x="6940060" y="4493922"/>
            <a:ext cx="1811217" cy="699401"/>
            <a:chOff x="0" y="0"/>
            <a:chExt cx="1811215" cy="699399"/>
          </a:xfrm>
        </p:grpSpPr>
        <p:sp>
          <p:nvSpPr>
            <p:cNvPr id="244" name="圆角矩形"/>
            <p:cNvSpPr/>
            <p:nvPr/>
          </p:nvSpPr>
          <p:spPr>
            <a:xfrm>
              <a:off x="0" y="0"/>
              <a:ext cx="1811216" cy="699400"/>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a:solidFill>
                    <a:srgbClr val="FFC800"/>
                  </a:solidFill>
                  <a:latin typeface="微软雅黑"/>
                  <a:ea typeface="微软雅黑"/>
                  <a:cs typeface="微软雅黑"/>
                  <a:sym typeface="微软雅黑"/>
                </a:defRPr>
              </a:pPr>
              <a:endParaRPr/>
            </a:p>
          </p:txBody>
        </p:sp>
        <p:sp>
          <p:nvSpPr>
            <p:cNvPr id="245" name="RAM"/>
            <p:cNvSpPr txBox="1"/>
            <p:nvPr/>
          </p:nvSpPr>
          <p:spPr>
            <a:xfrm>
              <a:off x="34142" y="164279"/>
              <a:ext cx="1742932"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C800"/>
                  </a:solidFill>
                  <a:latin typeface="微软雅黑"/>
                  <a:ea typeface="微软雅黑"/>
                  <a:cs typeface="微软雅黑"/>
                  <a:sym typeface="微软雅黑"/>
                </a:defRPr>
              </a:lvl1pPr>
            </a:lstStyle>
            <a:p>
              <a:r>
                <a:t>RAM</a:t>
              </a:r>
            </a:p>
          </p:txBody>
        </p:sp>
      </p:grpSp>
      <p:grpSp>
        <p:nvGrpSpPr>
          <p:cNvPr id="249" name="圆角矩形 25"/>
          <p:cNvGrpSpPr/>
          <p:nvPr/>
        </p:nvGrpSpPr>
        <p:grpSpPr>
          <a:xfrm>
            <a:off x="9315484" y="4493922"/>
            <a:ext cx="1811217" cy="699401"/>
            <a:chOff x="0" y="0"/>
            <a:chExt cx="1811215" cy="699399"/>
          </a:xfrm>
        </p:grpSpPr>
        <p:sp>
          <p:nvSpPr>
            <p:cNvPr id="247" name="圆角矩形"/>
            <p:cNvSpPr/>
            <p:nvPr/>
          </p:nvSpPr>
          <p:spPr>
            <a:xfrm>
              <a:off x="0" y="0"/>
              <a:ext cx="1811216" cy="699400"/>
            </a:xfrm>
            <a:prstGeom prst="roundRect">
              <a:avLst>
                <a:gd name="adj" fmla="val 16667"/>
              </a:avLst>
            </a:prstGeom>
            <a:noFill/>
            <a:ln w="12700" cap="flat">
              <a:solidFill>
                <a:srgbClr val="FFAF00"/>
              </a:solidFill>
              <a:prstDash val="solid"/>
              <a:miter lim="800000"/>
            </a:ln>
            <a:effectLst/>
          </p:spPr>
          <p:txBody>
            <a:bodyPr wrap="square" lIns="45719" tIns="45719" rIns="45719" bIns="45719" numCol="1" anchor="ctr">
              <a:noAutofit/>
            </a:bodyPr>
            <a:lstStyle/>
            <a:p>
              <a:pPr algn="ctr">
                <a:defRPr>
                  <a:solidFill>
                    <a:srgbClr val="FFC800"/>
                  </a:solidFill>
                  <a:latin typeface="微软雅黑"/>
                  <a:ea typeface="微软雅黑"/>
                  <a:cs typeface="微软雅黑"/>
                  <a:sym typeface="微软雅黑"/>
                </a:defRPr>
              </a:pPr>
              <a:endParaRPr/>
            </a:p>
          </p:txBody>
        </p:sp>
        <p:sp>
          <p:nvSpPr>
            <p:cNvPr id="248" name="RAM"/>
            <p:cNvSpPr txBox="1"/>
            <p:nvPr/>
          </p:nvSpPr>
          <p:spPr>
            <a:xfrm>
              <a:off x="34142" y="164279"/>
              <a:ext cx="1742932" cy="370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a:solidFill>
                    <a:srgbClr val="FFC800"/>
                  </a:solidFill>
                  <a:latin typeface="微软雅黑"/>
                  <a:ea typeface="微软雅黑"/>
                  <a:cs typeface="微软雅黑"/>
                  <a:sym typeface="微软雅黑"/>
                </a:defRPr>
              </a:lvl1pPr>
            </a:lstStyle>
            <a:p>
              <a:r>
                <a:t>RAM</a:t>
              </a:r>
            </a:p>
          </p:txBody>
        </p:sp>
      </p:grpSp>
      <p:sp>
        <p:nvSpPr>
          <p:cNvPr id="250" name="右箭头 6"/>
          <p:cNvSpPr/>
          <p:nvPr/>
        </p:nvSpPr>
        <p:spPr>
          <a:xfrm rot="4062400">
            <a:off x="1565986" y="3461194"/>
            <a:ext cx="1078524" cy="234463"/>
          </a:xfrm>
          <a:prstGeom prst="rightArrow">
            <a:avLst>
              <a:gd name="adj1" fmla="val 50000"/>
              <a:gd name="adj2" fmla="val 50000"/>
            </a:avLst>
          </a:prstGeom>
          <a:gradFill>
            <a:gsLst>
              <a:gs pos="0">
                <a:srgbClr val="FFC647"/>
              </a:gs>
              <a:gs pos="50000">
                <a:schemeClr val="accent4"/>
              </a:gs>
              <a:gs pos="100000">
                <a:srgbClr val="E1AA00"/>
              </a:gs>
            </a:gsLst>
            <a:lin ang="5400000"/>
          </a:gradFill>
          <a:ln w="12700">
            <a:miter lim="400000"/>
          </a:ln>
          <a:effectLst>
            <a:outerShdw blurRad="63500" dist="19050" dir="5400000" rotWithShape="0">
              <a:srgbClr val="000000">
                <a:alpha val="63000"/>
              </a:srgbClr>
            </a:outerShdw>
          </a:effectLst>
        </p:spPr>
        <p:txBody>
          <a:bodyPr lIns="45719" rIns="45719" anchor="ctr"/>
          <a:lstStyle/>
          <a:p>
            <a:pPr algn="ctr">
              <a:defRPr>
                <a:solidFill>
                  <a:srgbClr val="FFFFFF"/>
                </a:solidFill>
              </a:defRPr>
            </a:pPr>
            <a:endParaRPr/>
          </a:p>
        </p:txBody>
      </p:sp>
      <p:sp>
        <p:nvSpPr>
          <p:cNvPr id="251" name="右箭头 26"/>
          <p:cNvSpPr/>
          <p:nvPr/>
        </p:nvSpPr>
        <p:spPr>
          <a:xfrm rot="14758167">
            <a:off x="1945409" y="3458028"/>
            <a:ext cx="1078524" cy="234463"/>
          </a:xfrm>
          <a:prstGeom prst="rightArrow">
            <a:avLst>
              <a:gd name="adj1" fmla="val 50000"/>
              <a:gd name="adj2" fmla="val 50000"/>
            </a:avLst>
          </a:prstGeom>
          <a:gradFill>
            <a:gsLst>
              <a:gs pos="0">
                <a:srgbClr val="FFC647"/>
              </a:gs>
              <a:gs pos="50000">
                <a:schemeClr val="accent4"/>
              </a:gs>
              <a:gs pos="100000">
                <a:srgbClr val="E1AA00"/>
              </a:gs>
            </a:gsLst>
            <a:lin ang="5400000"/>
          </a:gradFill>
          <a:ln w="12700">
            <a:miter lim="400000"/>
          </a:ln>
          <a:effectLst>
            <a:outerShdw blurRad="63500" dist="19050" dir="5400000" rotWithShape="0">
              <a:srgbClr val="000000">
                <a:alpha val="63000"/>
              </a:srgbClr>
            </a:outerShdw>
          </a:effectLst>
        </p:spPr>
        <p:txBody>
          <a:bodyPr lIns="45719" rIns="45719" anchor="ctr"/>
          <a:lstStyle/>
          <a:p>
            <a:pPr algn="ctr">
              <a:defRPr>
                <a:solidFill>
                  <a:srgbClr val="FFFFFF"/>
                </a:solidFill>
              </a:defRPr>
            </a:pPr>
            <a:endParaRPr/>
          </a:p>
        </p:txBody>
      </p:sp>
      <p:sp>
        <p:nvSpPr>
          <p:cNvPr id="252" name="右箭头 27"/>
          <p:cNvSpPr/>
          <p:nvPr/>
        </p:nvSpPr>
        <p:spPr>
          <a:xfrm rot="6468771">
            <a:off x="3976029" y="3454586"/>
            <a:ext cx="1078524" cy="234463"/>
          </a:xfrm>
          <a:prstGeom prst="rightArrow">
            <a:avLst>
              <a:gd name="adj1" fmla="val 50000"/>
              <a:gd name="adj2" fmla="val 50000"/>
            </a:avLst>
          </a:prstGeom>
          <a:gradFill>
            <a:gsLst>
              <a:gs pos="0">
                <a:srgbClr val="FFC647"/>
              </a:gs>
              <a:gs pos="50000">
                <a:schemeClr val="accent4"/>
              </a:gs>
              <a:gs pos="100000">
                <a:srgbClr val="E1AA00"/>
              </a:gs>
            </a:gsLst>
            <a:lin ang="5400000"/>
          </a:gradFill>
          <a:ln w="12700">
            <a:miter lim="400000"/>
          </a:ln>
          <a:effectLst>
            <a:outerShdw blurRad="63500" dist="19050" dir="5400000" rotWithShape="0">
              <a:srgbClr val="000000">
                <a:alpha val="63000"/>
              </a:srgbClr>
            </a:outerShdw>
          </a:effectLst>
        </p:spPr>
        <p:txBody>
          <a:bodyPr lIns="45719" rIns="45719" anchor="ctr"/>
          <a:lstStyle/>
          <a:p>
            <a:pPr algn="ctr">
              <a:defRPr>
                <a:solidFill>
                  <a:srgbClr val="FFFFFF"/>
                </a:solidFill>
              </a:defRPr>
            </a:pPr>
            <a:endParaRPr/>
          </a:p>
        </p:txBody>
      </p:sp>
      <p:sp>
        <p:nvSpPr>
          <p:cNvPr id="253" name="右箭头 28"/>
          <p:cNvSpPr/>
          <p:nvPr/>
        </p:nvSpPr>
        <p:spPr>
          <a:xfrm rot="17424355">
            <a:off x="4303324" y="3454586"/>
            <a:ext cx="1078524" cy="234463"/>
          </a:xfrm>
          <a:prstGeom prst="rightArrow">
            <a:avLst>
              <a:gd name="adj1" fmla="val 50000"/>
              <a:gd name="adj2" fmla="val 50000"/>
            </a:avLst>
          </a:prstGeom>
          <a:gradFill>
            <a:gsLst>
              <a:gs pos="0">
                <a:srgbClr val="FFC647"/>
              </a:gs>
              <a:gs pos="50000">
                <a:schemeClr val="accent4"/>
              </a:gs>
              <a:gs pos="100000">
                <a:srgbClr val="E1AA00"/>
              </a:gs>
            </a:gsLst>
            <a:lin ang="5400000"/>
          </a:gradFill>
          <a:ln w="12700">
            <a:miter lim="400000"/>
          </a:ln>
          <a:effectLst>
            <a:outerShdw blurRad="63500" dist="19050" dir="5400000" rotWithShape="0">
              <a:srgbClr val="000000">
                <a:alpha val="63000"/>
              </a:srgbClr>
            </a:outerShdw>
          </a:effectLst>
        </p:spPr>
        <p:txBody>
          <a:bodyPr lIns="45719" rIns="45719" anchor="ctr"/>
          <a:lstStyle/>
          <a:p>
            <a:pPr algn="ctr">
              <a:defRPr>
                <a:solidFill>
                  <a:srgbClr val="FFFFFF"/>
                </a:solidFill>
              </a:defRPr>
            </a:pPr>
            <a:endParaRPr/>
          </a:p>
        </p:txBody>
      </p:sp>
      <p:sp>
        <p:nvSpPr>
          <p:cNvPr id="254" name="右箭头 29"/>
          <p:cNvSpPr/>
          <p:nvPr/>
        </p:nvSpPr>
        <p:spPr>
          <a:xfrm rot="5400000">
            <a:off x="7154009" y="3549115"/>
            <a:ext cx="1078524" cy="234463"/>
          </a:xfrm>
          <a:prstGeom prst="rightArrow">
            <a:avLst>
              <a:gd name="adj1" fmla="val 50000"/>
              <a:gd name="adj2" fmla="val 50000"/>
            </a:avLst>
          </a:prstGeom>
          <a:gradFill>
            <a:gsLst>
              <a:gs pos="0">
                <a:srgbClr val="FFC647"/>
              </a:gs>
              <a:gs pos="50000">
                <a:schemeClr val="accent4"/>
              </a:gs>
              <a:gs pos="100000">
                <a:srgbClr val="E1AA00"/>
              </a:gs>
            </a:gsLst>
            <a:lin ang="5400000"/>
          </a:gradFill>
          <a:ln w="12700">
            <a:miter lim="400000"/>
          </a:ln>
          <a:effectLst>
            <a:outerShdw blurRad="63500" dist="19050" dir="5400000" rotWithShape="0">
              <a:srgbClr val="000000">
                <a:alpha val="63000"/>
              </a:srgbClr>
            </a:outerShdw>
          </a:effectLst>
        </p:spPr>
        <p:txBody>
          <a:bodyPr lIns="45719" rIns="45719" anchor="ctr"/>
          <a:lstStyle/>
          <a:p>
            <a:pPr algn="ctr">
              <a:defRPr>
                <a:solidFill>
                  <a:srgbClr val="FFFFFF"/>
                </a:solidFill>
              </a:defRPr>
            </a:pPr>
            <a:endParaRPr/>
          </a:p>
        </p:txBody>
      </p:sp>
      <p:sp>
        <p:nvSpPr>
          <p:cNvPr id="255" name="右箭头 30"/>
          <p:cNvSpPr/>
          <p:nvPr/>
        </p:nvSpPr>
        <p:spPr>
          <a:xfrm rot="16200000">
            <a:off x="7502627" y="3549115"/>
            <a:ext cx="1078524" cy="234463"/>
          </a:xfrm>
          <a:prstGeom prst="rightArrow">
            <a:avLst>
              <a:gd name="adj1" fmla="val 50000"/>
              <a:gd name="adj2" fmla="val 50000"/>
            </a:avLst>
          </a:prstGeom>
          <a:gradFill>
            <a:gsLst>
              <a:gs pos="0">
                <a:srgbClr val="FFC647"/>
              </a:gs>
              <a:gs pos="50000">
                <a:schemeClr val="accent4"/>
              </a:gs>
              <a:gs pos="100000">
                <a:srgbClr val="E1AA00"/>
              </a:gs>
            </a:gsLst>
            <a:lin ang="5400000"/>
          </a:gradFill>
          <a:ln w="12700">
            <a:miter lim="400000"/>
          </a:ln>
          <a:effectLst>
            <a:outerShdw blurRad="63500" dist="19050" dir="5400000" rotWithShape="0">
              <a:srgbClr val="000000">
                <a:alpha val="63000"/>
              </a:srgbClr>
            </a:outerShdw>
          </a:effectLst>
        </p:spPr>
        <p:txBody>
          <a:bodyPr lIns="45719" rIns="45719" anchor="ctr"/>
          <a:lstStyle/>
          <a:p>
            <a:pPr algn="ctr">
              <a:defRPr>
                <a:solidFill>
                  <a:srgbClr val="FFFFFF"/>
                </a:solidFill>
              </a:defRPr>
            </a:pPr>
            <a:endParaRPr/>
          </a:p>
        </p:txBody>
      </p:sp>
      <p:sp>
        <p:nvSpPr>
          <p:cNvPr id="256" name="右箭头 31"/>
          <p:cNvSpPr/>
          <p:nvPr/>
        </p:nvSpPr>
        <p:spPr>
          <a:xfrm rot="5400000">
            <a:off x="9483150" y="3549115"/>
            <a:ext cx="1078524" cy="234463"/>
          </a:xfrm>
          <a:prstGeom prst="rightArrow">
            <a:avLst>
              <a:gd name="adj1" fmla="val 50000"/>
              <a:gd name="adj2" fmla="val 50000"/>
            </a:avLst>
          </a:prstGeom>
          <a:gradFill>
            <a:gsLst>
              <a:gs pos="0">
                <a:srgbClr val="FFC647"/>
              </a:gs>
              <a:gs pos="50000">
                <a:schemeClr val="accent4"/>
              </a:gs>
              <a:gs pos="100000">
                <a:srgbClr val="E1AA00"/>
              </a:gs>
            </a:gsLst>
            <a:lin ang="5400000"/>
          </a:gradFill>
          <a:ln w="12700">
            <a:miter lim="400000"/>
          </a:ln>
          <a:effectLst>
            <a:outerShdw blurRad="63500" dist="19050" dir="5400000" rotWithShape="0">
              <a:srgbClr val="000000">
                <a:alpha val="63000"/>
              </a:srgbClr>
            </a:outerShdw>
          </a:effectLst>
        </p:spPr>
        <p:txBody>
          <a:bodyPr lIns="45719" rIns="45719" anchor="ctr"/>
          <a:lstStyle/>
          <a:p>
            <a:pPr algn="ctr">
              <a:defRPr>
                <a:solidFill>
                  <a:srgbClr val="FFFFFF"/>
                </a:solidFill>
              </a:defRPr>
            </a:pPr>
            <a:endParaRPr/>
          </a:p>
        </p:txBody>
      </p:sp>
      <p:sp>
        <p:nvSpPr>
          <p:cNvPr id="257" name="右箭头 32"/>
          <p:cNvSpPr/>
          <p:nvPr/>
        </p:nvSpPr>
        <p:spPr>
          <a:xfrm rot="16200000">
            <a:off x="9831768" y="3549115"/>
            <a:ext cx="1078524" cy="234463"/>
          </a:xfrm>
          <a:prstGeom prst="rightArrow">
            <a:avLst>
              <a:gd name="adj1" fmla="val 50000"/>
              <a:gd name="adj2" fmla="val 50000"/>
            </a:avLst>
          </a:prstGeom>
          <a:gradFill>
            <a:gsLst>
              <a:gs pos="0">
                <a:srgbClr val="FFC647"/>
              </a:gs>
              <a:gs pos="50000">
                <a:schemeClr val="accent4"/>
              </a:gs>
              <a:gs pos="100000">
                <a:srgbClr val="E1AA00"/>
              </a:gs>
            </a:gsLst>
            <a:lin ang="5400000"/>
          </a:gradFill>
          <a:ln w="12700">
            <a:miter lim="400000"/>
          </a:ln>
          <a:effectLst>
            <a:outerShdw blurRad="63500" dist="19050" dir="5400000" rotWithShape="0">
              <a:srgbClr val="000000">
                <a:alpha val="63000"/>
              </a:srgbClr>
            </a:outerShdw>
          </a:effectLst>
        </p:spPr>
        <p:txBody>
          <a:bodyPr lIns="45719" rIns="45719" anchor="ctr"/>
          <a:lstStyle/>
          <a:p>
            <a:pPr algn="ctr">
              <a:defRPr>
                <a:solidFill>
                  <a:srgbClr val="FFFFFF"/>
                </a:solidFill>
              </a:defRPr>
            </a:pPr>
            <a:endParaRPr/>
          </a:p>
        </p:txBody>
      </p:sp>
      <p:sp>
        <p:nvSpPr>
          <p:cNvPr id="258" name="文本框 8"/>
          <p:cNvSpPr txBox="1"/>
          <p:nvPr/>
        </p:nvSpPr>
        <p:spPr>
          <a:xfrm>
            <a:off x="2234722" y="1623267"/>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移动设备</a:t>
            </a:r>
          </a:p>
        </p:txBody>
      </p:sp>
      <p:sp>
        <p:nvSpPr>
          <p:cNvPr id="259" name="文本框 8"/>
          <p:cNvSpPr txBox="1"/>
          <p:nvPr/>
        </p:nvSpPr>
        <p:spPr>
          <a:xfrm>
            <a:off x="7910943" y="1623267"/>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PC</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4"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55"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356" name="文本框 8"/>
          <p:cNvSpPr txBox="1"/>
          <p:nvPr/>
        </p:nvSpPr>
        <p:spPr>
          <a:xfrm>
            <a:off x="-242735" y="3241170"/>
            <a:ext cx="2478392" cy="1196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ASTC 6x6</a:t>
            </a:r>
          </a:p>
          <a:p>
            <a:pPr algn="ctr">
              <a:defRPr sz="2400" b="1">
                <a:solidFill>
                  <a:srgbClr val="FFFFFF"/>
                </a:solidFill>
                <a:latin typeface="微软雅黑"/>
                <a:ea typeface="微软雅黑"/>
                <a:cs typeface="微软雅黑"/>
                <a:sym typeface="微软雅黑"/>
              </a:defRPr>
            </a:pPr>
            <a:r>
              <a:t>11%</a:t>
            </a:r>
          </a:p>
        </p:txBody>
      </p:sp>
      <p:sp>
        <p:nvSpPr>
          <p:cNvPr id="1357"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PNG</a:t>
            </a:r>
          </a:p>
          <a:p>
            <a:pPr algn="ctr">
              <a:defRPr sz="2400" b="1">
                <a:solidFill>
                  <a:srgbClr val="00B0F0"/>
                </a:solidFill>
                <a:latin typeface="微软雅黑"/>
                <a:ea typeface="微软雅黑"/>
                <a:cs typeface="微软雅黑"/>
                <a:sym typeface="微软雅黑"/>
              </a:defRPr>
            </a:pPr>
            <a:r>
              <a:t>100%</a:t>
            </a:r>
          </a:p>
        </p:txBody>
      </p:sp>
      <p:pic>
        <p:nvPicPr>
          <p:cNvPr id="1358" name="图片 11" descr="图片 11"/>
          <p:cNvPicPr>
            <a:picLocks noChangeAspect="1"/>
          </p:cNvPicPr>
          <p:nvPr/>
        </p:nvPicPr>
        <p:blipFill>
          <a:blip r:embed="rId4">
            <a:extLst/>
          </a:blip>
          <a:stretch>
            <a:fillRect/>
          </a:stretch>
        </p:blipFill>
        <p:spPr>
          <a:xfrm>
            <a:off x="6302714" y="98602"/>
            <a:ext cx="4352381" cy="6638096"/>
          </a:xfrm>
          <a:prstGeom prst="rect">
            <a:avLst/>
          </a:prstGeom>
          <a:ln w="12700">
            <a:miter lim="400000"/>
          </a:ln>
        </p:spPr>
      </p:pic>
      <p:pic>
        <p:nvPicPr>
          <p:cNvPr id="1359" name="图片 1" descr="图片 1"/>
          <p:cNvPicPr>
            <a:picLocks noChangeAspect="1"/>
          </p:cNvPicPr>
          <p:nvPr/>
        </p:nvPicPr>
        <p:blipFill>
          <a:blip r:embed="rId5">
            <a:extLst/>
          </a:blip>
          <a:stretch>
            <a:fillRect/>
          </a:stretch>
        </p:blipFill>
        <p:spPr>
          <a:xfrm>
            <a:off x="1950333" y="96336"/>
            <a:ext cx="4352381" cy="6640363"/>
          </a:xfrm>
          <a:prstGeom prst="rect">
            <a:avLst/>
          </a:prstGeom>
          <a:ln w="12700">
            <a:miter lim="400000"/>
          </a:ln>
        </p:spPr>
      </p:pic>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62"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pic>
        <p:nvPicPr>
          <p:cNvPr id="1363" name="图片 4" descr="图片 4"/>
          <p:cNvPicPr>
            <a:picLocks noChangeAspect="1"/>
          </p:cNvPicPr>
          <p:nvPr/>
        </p:nvPicPr>
        <p:blipFill>
          <a:blip r:embed="rId4">
            <a:extLst/>
          </a:blip>
          <a:stretch>
            <a:fillRect/>
          </a:stretch>
        </p:blipFill>
        <p:spPr>
          <a:xfrm>
            <a:off x="1950333" y="94343"/>
            <a:ext cx="4352381" cy="6649820"/>
          </a:xfrm>
          <a:prstGeom prst="rect">
            <a:avLst/>
          </a:prstGeom>
          <a:ln w="12700">
            <a:miter lim="400000"/>
          </a:ln>
        </p:spPr>
      </p:pic>
      <p:sp>
        <p:nvSpPr>
          <p:cNvPr id="1364" name="文本框 8"/>
          <p:cNvSpPr txBox="1"/>
          <p:nvPr/>
        </p:nvSpPr>
        <p:spPr>
          <a:xfrm>
            <a:off x="-242735" y="3241170"/>
            <a:ext cx="2478392" cy="1196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ASTC 8x5</a:t>
            </a:r>
          </a:p>
          <a:p>
            <a:pPr algn="ctr">
              <a:defRPr sz="2400" b="1">
                <a:solidFill>
                  <a:srgbClr val="FFFFFF"/>
                </a:solidFill>
                <a:latin typeface="微软雅黑"/>
                <a:ea typeface="微软雅黑"/>
                <a:cs typeface="微软雅黑"/>
                <a:sym typeface="微软雅黑"/>
              </a:defRPr>
            </a:pPr>
            <a:r>
              <a:t>10%</a:t>
            </a:r>
          </a:p>
        </p:txBody>
      </p:sp>
      <p:sp>
        <p:nvSpPr>
          <p:cNvPr id="1365"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PNG</a:t>
            </a:r>
          </a:p>
          <a:p>
            <a:pPr algn="ctr">
              <a:defRPr sz="2400" b="1">
                <a:solidFill>
                  <a:srgbClr val="00B0F0"/>
                </a:solidFill>
                <a:latin typeface="微软雅黑"/>
                <a:ea typeface="微软雅黑"/>
                <a:cs typeface="微软雅黑"/>
                <a:sym typeface="微软雅黑"/>
              </a:defRPr>
            </a:pPr>
            <a:r>
              <a:t>100%</a:t>
            </a:r>
          </a:p>
        </p:txBody>
      </p:sp>
      <p:pic>
        <p:nvPicPr>
          <p:cNvPr id="1366" name="图片 11" descr="图片 11"/>
          <p:cNvPicPr>
            <a:picLocks noChangeAspect="1"/>
          </p:cNvPicPr>
          <p:nvPr/>
        </p:nvPicPr>
        <p:blipFill>
          <a:blip r:embed="rId5">
            <a:extLst/>
          </a:blip>
          <a:stretch>
            <a:fillRect/>
          </a:stretch>
        </p:blipFill>
        <p:spPr>
          <a:xfrm>
            <a:off x="6302714" y="98602"/>
            <a:ext cx="4352381" cy="6638096"/>
          </a:xfrm>
          <a:prstGeom prst="rect">
            <a:avLst/>
          </a:prstGeom>
          <a:ln w="12700">
            <a:miter lim="400000"/>
          </a:ln>
        </p:spPr>
      </p:pic>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8"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69"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370" name="文本框 8"/>
          <p:cNvSpPr txBox="1"/>
          <p:nvPr/>
        </p:nvSpPr>
        <p:spPr>
          <a:xfrm>
            <a:off x="-242735" y="3241170"/>
            <a:ext cx="2478392" cy="1196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ASTC 8x6</a:t>
            </a:r>
          </a:p>
          <a:p>
            <a:pPr algn="ctr">
              <a:defRPr sz="2400" b="1">
                <a:solidFill>
                  <a:srgbClr val="FFFFFF"/>
                </a:solidFill>
                <a:latin typeface="微软雅黑"/>
                <a:ea typeface="微软雅黑"/>
                <a:cs typeface="微软雅黑"/>
                <a:sym typeface="微软雅黑"/>
              </a:defRPr>
            </a:pPr>
            <a:r>
              <a:t>8%</a:t>
            </a:r>
          </a:p>
        </p:txBody>
      </p:sp>
      <p:sp>
        <p:nvSpPr>
          <p:cNvPr id="1371"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PNG</a:t>
            </a:r>
          </a:p>
          <a:p>
            <a:pPr algn="ctr">
              <a:defRPr sz="2400" b="1">
                <a:solidFill>
                  <a:srgbClr val="00B0F0"/>
                </a:solidFill>
                <a:latin typeface="微软雅黑"/>
                <a:ea typeface="微软雅黑"/>
                <a:cs typeface="微软雅黑"/>
                <a:sym typeface="微软雅黑"/>
              </a:defRPr>
            </a:pPr>
            <a:r>
              <a:t>100%</a:t>
            </a:r>
          </a:p>
        </p:txBody>
      </p:sp>
      <p:pic>
        <p:nvPicPr>
          <p:cNvPr id="1372" name="图片 11" descr="图片 11"/>
          <p:cNvPicPr>
            <a:picLocks noChangeAspect="1"/>
          </p:cNvPicPr>
          <p:nvPr/>
        </p:nvPicPr>
        <p:blipFill>
          <a:blip r:embed="rId4">
            <a:extLst/>
          </a:blip>
          <a:stretch>
            <a:fillRect/>
          </a:stretch>
        </p:blipFill>
        <p:spPr>
          <a:xfrm>
            <a:off x="6302714" y="98602"/>
            <a:ext cx="4352381" cy="6638096"/>
          </a:xfrm>
          <a:prstGeom prst="rect">
            <a:avLst/>
          </a:prstGeom>
          <a:ln w="12700">
            <a:miter lim="400000"/>
          </a:ln>
        </p:spPr>
      </p:pic>
      <p:pic>
        <p:nvPicPr>
          <p:cNvPr id="1373" name="图片 7" descr="图片 7"/>
          <p:cNvPicPr>
            <a:picLocks noChangeAspect="1"/>
          </p:cNvPicPr>
          <p:nvPr/>
        </p:nvPicPr>
        <p:blipFill>
          <a:blip r:embed="rId5">
            <a:extLst/>
          </a:blip>
          <a:stretch>
            <a:fillRect/>
          </a:stretch>
        </p:blipFill>
        <p:spPr>
          <a:xfrm>
            <a:off x="1950333" y="94342"/>
            <a:ext cx="4352381" cy="6649819"/>
          </a:xfrm>
          <a:prstGeom prst="rect">
            <a:avLst/>
          </a:prstGeom>
          <a:ln w="12700">
            <a:miter lim="400000"/>
          </a:ln>
        </p:spPr>
      </p:pic>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5"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76"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377" name="文本框 8"/>
          <p:cNvSpPr txBox="1"/>
          <p:nvPr/>
        </p:nvSpPr>
        <p:spPr>
          <a:xfrm>
            <a:off x="-242735" y="324117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ASTC 4x4</a:t>
            </a:r>
          </a:p>
          <a:p>
            <a:pPr algn="ctr">
              <a:defRPr sz="2400" b="1">
                <a:solidFill>
                  <a:srgbClr val="00B0F0"/>
                </a:solidFill>
                <a:latin typeface="微软雅黑"/>
                <a:ea typeface="微软雅黑"/>
                <a:cs typeface="微软雅黑"/>
                <a:sym typeface="微软雅黑"/>
              </a:defRPr>
            </a:pPr>
            <a:r>
              <a:t>25%</a:t>
            </a:r>
          </a:p>
        </p:txBody>
      </p:sp>
      <p:sp>
        <p:nvSpPr>
          <p:cNvPr id="1378"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ETC1</a:t>
            </a:r>
          </a:p>
          <a:p>
            <a:pPr algn="ctr">
              <a:defRPr sz="2400" b="1">
                <a:solidFill>
                  <a:srgbClr val="FFFFFF"/>
                </a:solidFill>
                <a:latin typeface="微软雅黑"/>
                <a:ea typeface="微软雅黑"/>
                <a:cs typeface="微软雅黑"/>
                <a:sym typeface="微软雅黑"/>
              </a:defRPr>
            </a:pPr>
            <a:r>
              <a:t>12.5%</a:t>
            </a:r>
          </a:p>
        </p:txBody>
      </p:sp>
      <p:pic>
        <p:nvPicPr>
          <p:cNvPr id="1379" name="图片 12" descr="图片 12"/>
          <p:cNvPicPr>
            <a:picLocks noChangeAspect="1"/>
          </p:cNvPicPr>
          <p:nvPr/>
        </p:nvPicPr>
        <p:blipFill>
          <a:blip r:embed="rId4">
            <a:extLst/>
          </a:blip>
          <a:stretch>
            <a:fillRect/>
          </a:stretch>
        </p:blipFill>
        <p:spPr>
          <a:xfrm>
            <a:off x="1950333" y="94342"/>
            <a:ext cx="4352381" cy="6651815"/>
          </a:xfrm>
          <a:prstGeom prst="rect">
            <a:avLst/>
          </a:prstGeom>
          <a:ln w="12700">
            <a:miter lim="400000"/>
          </a:ln>
        </p:spPr>
      </p:pic>
      <p:pic>
        <p:nvPicPr>
          <p:cNvPr id="1380" name="图片 7" descr="图片 7"/>
          <p:cNvPicPr>
            <a:picLocks noChangeAspect="1"/>
          </p:cNvPicPr>
          <p:nvPr/>
        </p:nvPicPr>
        <p:blipFill>
          <a:blip r:embed="rId5">
            <a:extLst/>
          </a:blip>
          <a:stretch>
            <a:fillRect/>
          </a:stretch>
        </p:blipFill>
        <p:spPr>
          <a:xfrm>
            <a:off x="6307868" y="94342"/>
            <a:ext cx="4352381" cy="6649820"/>
          </a:xfrm>
          <a:prstGeom prst="rect">
            <a:avLst/>
          </a:prstGeom>
          <a:ln w="12700">
            <a:miter lim="400000"/>
          </a:ln>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83"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384" name="文本框 8"/>
          <p:cNvSpPr txBox="1"/>
          <p:nvPr/>
        </p:nvSpPr>
        <p:spPr>
          <a:xfrm>
            <a:off x="-242735" y="324117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ASTC 5x5</a:t>
            </a:r>
          </a:p>
          <a:p>
            <a:pPr algn="ctr">
              <a:defRPr sz="2400" b="1">
                <a:solidFill>
                  <a:srgbClr val="00B0F0"/>
                </a:solidFill>
                <a:latin typeface="微软雅黑"/>
                <a:ea typeface="微软雅黑"/>
                <a:cs typeface="微软雅黑"/>
                <a:sym typeface="微软雅黑"/>
              </a:defRPr>
            </a:pPr>
            <a:r>
              <a:t>16%</a:t>
            </a:r>
          </a:p>
        </p:txBody>
      </p:sp>
      <p:sp>
        <p:nvSpPr>
          <p:cNvPr id="1385"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ETC1</a:t>
            </a:r>
          </a:p>
          <a:p>
            <a:pPr algn="ctr">
              <a:defRPr sz="2400" b="1">
                <a:solidFill>
                  <a:srgbClr val="FFFFFF"/>
                </a:solidFill>
                <a:latin typeface="微软雅黑"/>
                <a:ea typeface="微软雅黑"/>
                <a:cs typeface="微软雅黑"/>
                <a:sym typeface="微软雅黑"/>
              </a:defRPr>
            </a:pPr>
            <a:r>
              <a:t>12.5%</a:t>
            </a:r>
          </a:p>
        </p:txBody>
      </p:sp>
      <p:pic>
        <p:nvPicPr>
          <p:cNvPr id="1386" name="图片 1" descr="图片 1"/>
          <p:cNvPicPr>
            <a:picLocks noChangeAspect="1"/>
          </p:cNvPicPr>
          <p:nvPr/>
        </p:nvPicPr>
        <p:blipFill>
          <a:blip r:embed="rId4">
            <a:extLst/>
          </a:blip>
          <a:stretch>
            <a:fillRect/>
          </a:stretch>
        </p:blipFill>
        <p:spPr>
          <a:xfrm>
            <a:off x="1950333" y="94343"/>
            <a:ext cx="4352381" cy="6651813"/>
          </a:xfrm>
          <a:prstGeom prst="rect">
            <a:avLst/>
          </a:prstGeom>
          <a:ln w="12700">
            <a:miter lim="400000"/>
          </a:ln>
        </p:spPr>
      </p:pic>
      <p:pic>
        <p:nvPicPr>
          <p:cNvPr id="1387" name="图片 7" descr="图片 7"/>
          <p:cNvPicPr>
            <a:picLocks noChangeAspect="1"/>
          </p:cNvPicPr>
          <p:nvPr/>
        </p:nvPicPr>
        <p:blipFill>
          <a:blip r:embed="rId5">
            <a:extLst/>
          </a:blip>
          <a:stretch>
            <a:fillRect/>
          </a:stretch>
        </p:blipFill>
        <p:spPr>
          <a:xfrm>
            <a:off x="6307868" y="94342"/>
            <a:ext cx="4352381" cy="6649820"/>
          </a:xfrm>
          <a:prstGeom prst="rect">
            <a:avLst/>
          </a:prstGeom>
          <a:ln w="12700">
            <a:miter lim="400000"/>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9"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90"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391" name="文本框 8"/>
          <p:cNvSpPr txBox="1"/>
          <p:nvPr/>
        </p:nvSpPr>
        <p:spPr>
          <a:xfrm>
            <a:off x="-242735" y="324117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ASTC 6x6</a:t>
            </a:r>
          </a:p>
          <a:p>
            <a:pPr algn="ctr">
              <a:defRPr sz="2400" b="1">
                <a:solidFill>
                  <a:srgbClr val="00B0F0"/>
                </a:solidFill>
                <a:latin typeface="微软雅黑"/>
                <a:ea typeface="微软雅黑"/>
                <a:cs typeface="微软雅黑"/>
                <a:sym typeface="微软雅黑"/>
              </a:defRPr>
            </a:pPr>
            <a:r>
              <a:t>11%</a:t>
            </a:r>
          </a:p>
        </p:txBody>
      </p:sp>
      <p:sp>
        <p:nvSpPr>
          <p:cNvPr id="1392"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ETC1</a:t>
            </a:r>
          </a:p>
          <a:p>
            <a:pPr algn="ctr">
              <a:defRPr sz="2400" b="1">
                <a:solidFill>
                  <a:srgbClr val="FFFFFF"/>
                </a:solidFill>
                <a:latin typeface="微软雅黑"/>
                <a:ea typeface="微软雅黑"/>
                <a:cs typeface="微软雅黑"/>
                <a:sym typeface="微软雅黑"/>
              </a:defRPr>
            </a:pPr>
            <a:r>
              <a:t>12.5%</a:t>
            </a:r>
          </a:p>
        </p:txBody>
      </p:sp>
      <p:pic>
        <p:nvPicPr>
          <p:cNvPr id="1393" name="图片 1" descr="图片 1"/>
          <p:cNvPicPr>
            <a:picLocks noChangeAspect="1"/>
          </p:cNvPicPr>
          <p:nvPr/>
        </p:nvPicPr>
        <p:blipFill>
          <a:blip r:embed="rId4">
            <a:extLst/>
          </a:blip>
          <a:stretch>
            <a:fillRect/>
          </a:stretch>
        </p:blipFill>
        <p:spPr>
          <a:xfrm>
            <a:off x="1950333" y="96336"/>
            <a:ext cx="4352381" cy="6640363"/>
          </a:xfrm>
          <a:prstGeom prst="rect">
            <a:avLst/>
          </a:prstGeom>
          <a:ln w="12700">
            <a:miter lim="400000"/>
          </a:ln>
        </p:spPr>
      </p:pic>
      <p:pic>
        <p:nvPicPr>
          <p:cNvPr id="1394" name="图片 7" descr="图片 7"/>
          <p:cNvPicPr>
            <a:picLocks noChangeAspect="1"/>
          </p:cNvPicPr>
          <p:nvPr/>
        </p:nvPicPr>
        <p:blipFill>
          <a:blip r:embed="rId5">
            <a:extLst/>
          </a:blip>
          <a:stretch>
            <a:fillRect/>
          </a:stretch>
        </p:blipFill>
        <p:spPr>
          <a:xfrm>
            <a:off x="6307868" y="94342"/>
            <a:ext cx="4352381" cy="6649820"/>
          </a:xfrm>
          <a:prstGeom prst="rect">
            <a:avLst/>
          </a:prstGeom>
          <a:ln w="12700">
            <a:miter lim="400000"/>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6"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397"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398" name="文本框 8"/>
          <p:cNvSpPr txBox="1"/>
          <p:nvPr/>
        </p:nvSpPr>
        <p:spPr>
          <a:xfrm>
            <a:off x="-242735" y="324117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ASTC 8x5</a:t>
            </a:r>
          </a:p>
          <a:p>
            <a:pPr algn="ctr">
              <a:defRPr sz="2400" b="1">
                <a:solidFill>
                  <a:srgbClr val="00B0F0"/>
                </a:solidFill>
                <a:latin typeface="微软雅黑"/>
                <a:ea typeface="微软雅黑"/>
                <a:cs typeface="微软雅黑"/>
                <a:sym typeface="微软雅黑"/>
              </a:defRPr>
            </a:pPr>
            <a:r>
              <a:t>10%</a:t>
            </a:r>
          </a:p>
        </p:txBody>
      </p:sp>
      <p:sp>
        <p:nvSpPr>
          <p:cNvPr id="1399"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ETC1</a:t>
            </a:r>
          </a:p>
          <a:p>
            <a:pPr algn="ctr">
              <a:defRPr sz="2400" b="1">
                <a:solidFill>
                  <a:srgbClr val="00B0F0"/>
                </a:solidFill>
                <a:latin typeface="微软雅黑"/>
                <a:ea typeface="微软雅黑"/>
                <a:cs typeface="微软雅黑"/>
                <a:sym typeface="微软雅黑"/>
              </a:defRPr>
            </a:pPr>
            <a:r>
              <a:t>12.5%</a:t>
            </a:r>
          </a:p>
        </p:txBody>
      </p:sp>
      <p:pic>
        <p:nvPicPr>
          <p:cNvPr id="1400" name="图片 10" descr="图片 10"/>
          <p:cNvPicPr>
            <a:picLocks noChangeAspect="1"/>
          </p:cNvPicPr>
          <p:nvPr/>
        </p:nvPicPr>
        <p:blipFill>
          <a:blip r:embed="rId4">
            <a:extLst/>
          </a:blip>
          <a:stretch>
            <a:fillRect/>
          </a:stretch>
        </p:blipFill>
        <p:spPr>
          <a:xfrm>
            <a:off x="1950333" y="94343"/>
            <a:ext cx="4352381" cy="6649820"/>
          </a:xfrm>
          <a:prstGeom prst="rect">
            <a:avLst/>
          </a:prstGeom>
          <a:ln w="12700">
            <a:miter lim="400000"/>
          </a:ln>
        </p:spPr>
      </p:pic>
      <p:pic>
        <p:nvPicPr>
          <p:cNvPr id="1401" name="图片 11" descr="图片 11"/>
          <p:cNvPicPr>
            <a:picLocks noChangeAspect="1"/>
          </p:cNvPicPr>
          <p:nvPr/>
        </p:nvPicPr>
        <p:blipFill>
          <a:blip r:embed="rId5">
            <a:extLst/>
          </a:blip>
          <a:stretch>
            <a:fillRect/>
          </a:stretch>
        </p:blipFill>
        <p:spPr>
          <a:xfrm>
            <a:off x="6307868" y="94342"/>
            <a:ext cx="4352381" cy="6649820"/>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3"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404"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405" name="文本框 8"/>
          <p:cNvSpPr txBox="1"/>
          <p:nvPr/>
        </p:nvSpPr>
        <p:spPr>
          <a:xfrm>
            <a:off x="-242735" y="324117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ASTC 8x5</a:t>
            </a:r>
          </a:p>
          <a:p>
            <a:pPr algn="ctr">
              <a:defRPr sz="2400" b="1">
                <a:solidFill>
                  <a:srgbClr val="00B0F0"/>
                </a:solidFill>
                <a:latin typeface="微软雅黑"/>
                <a:ea typeface="微软雅黑"/>
                <a:cs typeface="微软雅黑"/>
                <a:sym typeface="微软雅黑"/>
              </a:defRPr>
            </a:pPr>
            <a:r>
              <a:t>10%</a:t>
            </a:r>
          </a:p>
        </p:txBody>
      </p:sp>
      <p:sp>
        <p:nvSpPr>
          <p:cNvPr id="1406"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ETC2</a:t>
            </a:r>
          </a:p>
          <a:p>
            <a:pPr algn="ctr">
              <a:defRPr sz="2400" b="1">
                <a:solidFill>
                  <a:srgbClr val="00B0F0"/>
                </a:solidFill>
                <a:latin typeface="微软雅黑"/>
                <a:ea typeface="微软雅黑"/>
                <a:cs typeface="微软雅黑"/>
                <a:sym typeface="微软雅黑"/>
              </a:defRPr>
            </a:pPr>
            <a:r>
              <a:t>12.5%</a:t>
            </a:r>
          </a:p>
        </p:txBody>
      </p:sp>
      <p:pic>
        <p:nvPicPr>
          <p:cNvPr id="1407" name="图片 10" descr="图片 10"/>
          <p:cNvPicPr>
            <a:picLocks noChangeAspect="1"/>
          </p:cNvPicPr>
          <p:nvPr/>
        </p:nvPicPr>
        <p:blipFill>
          <a:blip r:embed="rId4">
            <a:extLst/>
          </a:blip>
          <a:stretch>
            <a:fillRect/>
          </a:stretch>
        </p:blipFill>
        <p:spPr>
          <a:xfrm>
            <a:off x="1950333" y="94343"/>
            <a:ext cx="4352381" cy="6649820"/>
          </a:xfrm>
          <a:prstGeom prst="rect">
            <a:avLst/>
          </a:prstGeom>
          <a:ln w="12700">
            <a:miter lim="400000"/>
          </a:ln>
        </p:spPr>
      </p:pic>
      <p:pic>
        <p:nvPicPr>
          <p:cNvPr id="1408" name="图片 7" descr="图片 7"/>
          <p:cNvPicPr>
            <a:picLocks noChangeAspect="1"/>
          </p:cNvPicPr>
          <p:nvPr/>
        </p:nvPicPr>
        <p:blipFill>
          <a:blip r:embed="rId5">
            <a:extLst/>
          </a:blip>
          <a:stretch>
            <a:fillRect/>
          </a:stretch>
        </p:blipFill>
        <p:spPr>
          <a:xfrm>
            <a:off x="6304414" y="94636"/>
            <a:ext cx="4359875" cy="6649527"/>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0"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411"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412" name="文本框 8"/>
          <p:cNvSpPr txBox="1"/>
          <p:nvPr/>
        </p:nvSpPr>
        <p:spPr>
          <a:xfrm>
            <a:off x="-242735" y="3241170"/>
            <a:ext cx="2478392" cy="1196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ASTC 8x6</a:t>
            </a:r>
          </a:p>
          <a:p>
            <a:pPr algn="ctr">
              <a:defRPr sz="2400" b="1">
                <a:solidFill>
                  <a:srgbClr val="FFFFFF"/>
                </a:solidFill>
                <a:latin typeface="微软雅黑"/>
                <a:ea typeface="微软雅黑"/>
                <a:cs typeface="微软雅黑"/>
                <a:sym typeface="微软雅黑"/>
              </a:defRPr>
            </a:pPr>
            <a:r>
              <a:t>8%</a:t>
            </a:r>
          </a:p>
        </p:txBody>
      </p:sp>
      <p:sp>
        <p:nvSpPr>
          <p:cNvPr id="1413"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ETC1</a:t>
            </a:r>
          </a:p>
          <a:p>
            <a:pPr algn="ctr">
              <a:defRPr sz="2400" b="1">
                <a:solidFill>
                  <a:srgbClr val="00B0F0"/>
                </a:solidFill>
                <a:latin typeface="微软雅黑"/>
                <a:ea typeface="微软雅黑"/>
                <a:cs typeface="微软雅黑"/>
                <a:sym typeface="微软雅黑"/>
              </a:defRPr>
            </a:pPr>
            <a:r>
              <a:t>12.5%</a:t>
            </a:r>
          </a:p>
        </p:txBody>
      </p:sp>
      <p:pic>
        <p:nvPicPr>
          <p:cNvPr id="1414" name="图片 11" descr="图片 11"/>
          <p:cNvPicPr>
            <a:picLocks noChangeAspect="1"/>
          </p:cNvPicPr>
          <p:nvPr/>
        </p:nvPicPr>
        <p:blipFill>
          <a:blip r:embed="rId4">
            <a:extLst/>
          </a:blip>
          <a:stretch>
            <a:fillRect/>
          </a:stretch>
        </p:blipFill>
        <p:spPr>
          <a:xfrm>
            <a:off x="6307868" y="94342"/>
            <a:ext cx="4352381" cy="6649820"/>
          </a:xfrm>
          <a:prstGeom prst="rect">
            <a:avLst/>
          </a:prstGeom>
          <a:ln w="12700">
            <a:miter lim="400000"/>
          </a:ln>
        </p:spPr>
      </p:pic>
      <p:pic>
        <p:nvPicPr>
          <p:cNvPr id="1415" name="图片 13" descr="图片 13"/>
          <p:cNvPicPr>
            <a:picLocks noChangeAspect="1"/>
          </p:cNvPicPr>
          <p:nvPr/>
        </p:nvPicPr>
        <p:blipFill>
          <a:blip r:embed="rId5">
            <a:extLst/>
          </a:blip>
          <a:stretch>
            <a:fillRect/>
          </a:stretch>
        </p:blipFill>
        <p:spPr>
          <a:xfrm>
            <a:off x="1950333" y="94342"/>
            <a:ext cx="4352381" cy="6649819"/>
          </a:xfrm>
          <a:prstGeom prst="rect">
            <a:avLst/>
          </a:prstGeom>
          <a:ln w="12700">
            <a:miter lim="400000"/>
          </a:ln>
        </p:spPr>
      </p:pic>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7"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418"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419" name="文本框 8"/>
          <p:cNvSpPr txBox="1"/>
          <p:nvPr/>
        </p:nvSpPr>
        <p:spPr>
          <a:xfrm>
            <a:off x="-242735" y="324117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ASTC 4x4</a:t>
            </a:r>
          </a:p>
          <a:p>
            <a:pPr algn="ctr">
              <a:defRPr sz="2400" b="1">
                <a:solidFill>
                  <a:srgbClr val="00B0F0"/>
                </a:solidFill>
                <a:latin typeface="微软雅黑"/>
                <a:ea typeface="微软雅黑"/>
                <a:cs typeface="微软雅黑"/>
                <a:sym typeface="微软雅黑"/>
              </a:defRPr>
            </a:pPr>
            <a:r>
              <a:t>25%</a:t>
            </a:r>
          </a:p>
        </p:txBody>
      </p:sp>
      <p:sp>
        <p:nvSpPr>
          <p:cNvPr id="1420"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JPG-12</a:t>
            </a:r>
          </a:p>
          <a:p>
            <a:pPr algn="ctr">
              <a:defRPr sz="2400" b="1">
                <a:solidFill>
                  <a:srgbClr val="00B0F0"/>
                </a:solidFill>
                <a:latin typeface="微软雅黑"/>
                <a:ea typeface="微软雅黑"/>
                <a:cs typeface="微软雅黑"/>
                <a:sym typeface="微软雅黑"/>
              </a:defRPr>
            </a:pPr>
            <a:r>
              <a:t>100%</a:t>
            </a:r>
          </a:p>
        </p:txBody>
      </p:sp>
      <p:pic>
        <p:nvPicPr>
          <p:cNvPr id="1421" name="图片 2" descr="图片 2"/>
          <p:cNvPicPr>
            <a:picLocks noChangeAspect="1"/>
          </p:cNvPicPr>
          <p:nvPr/>
        </p:nvPicPr>
        <p:blipFill>
          <a:blip r:embed="rId4">
            <a:extLst/>
          </a:blip>
          <a:stretch>
            <a:fillRect/>
          </a:stretch>
        </p:blipFill>
        <p:spPr>
          <a:xfrm>
            <a:off x="6307868" y="94342"/>
            <a:ext cx="4352381" cy="6649820"/>
          </a:xfrm>
          <a:prstGeom prst="rect">
            <a:avLst/>
          </a:prstGeom>
          <a:ln w="12700">
            <a:miter lim="400000"/>
          </a:ln>
        </p:spPr>
      </p:pic>
      <p:pic>
        <p:nvPicPr>
          <p:cNvPr id="1422" name="图片 14" descr="图片 14"/>
          <p:cNvPicPr>
            <a:picLocks noChangeAspect="1"/>
          </p:cNvPicPr>
          <p:nvPr/>
        </p:nvPicPr>
        <p:blipFill>
          <a:blip r:embed="rId5">
            <a:extLst/>
          </a:blip>
          <a:stretch>
            <a:fillRect/>
          </a:stretch>
        </p:blipFill>
        <p:spPr>
          <a:xfrm>
            <a:off x="1950333" y="94342"/>
            <a:ext cx="4352381" cy="6651815"/>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3" name="图片 16" descr="图片 16"/>
          <p:cNvPicPr>
            <a:picLocks noChangeAspect="1"/>
          </p:cNvPicPr>
          <p:nvPr/>
        </p:nvPicPr>
        <p:blipFill>
          <a:blip r:embed="rId3">
            <a:extLst/>
          </a:blip>
          <a:stretch>
            <a:fillRect/>
          </a:stretch>
        </p:blipFill>
        <p:spPr>
          <a:xfrm>
            <a:off x="9978873" y="94342"/>
            <a:ext cx="2097769" cy="892488"/>
          </a:xfrm>
          <a:prstGeom prst="rect">
            <a:avLst/>
          </a:prstGeom>
          <a:ln w="12700">
            <a:miter lim="400000"/>
          </a:ln>
        </p:spPr>
      </p:pic>
      <p:sp>
        <p:nvSpPr>
          <p:cNvPr id="264" name="文本框 15"/>
          <p:cNvSpPr txBox="1"/>
          <p:nvPr/>
        </p:nvSpPr>
        <p:spPr>
          <a:xfrm>
            <a:off x="2213125" y="700742"/>
            <a:ext cx="7765748" cy="599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solidFill>
                  <a:srgbClr val="FFC800"/>
                </a:solidFill>
                <a:latin typeface="微软雅黑"/>
                <a:ea typeface="微软雅黑"/>
                <a:cs typeface="微软雅黑"/>
                <a:sym typeface="微软雅黑"/>
              </a:defRPr>
            </a:lvl1pPr>
          </a:lstStyle>
          <a:p>
            <a:r>
              <a:t>性能指标</a:t>
            </a:r>
          </a:p>
        </p:txBody>
      </p:sp>
      <p:sp>
        <p:nvSpPr>
          <p:cNvPr id="265" name="直接连接符 18"/>
          <p:cNvSpPr/>
          <p:nvPr/>
        </p:nvSpPr>
        <p:spPr>
          <a:xfrm>
            <a:off x="1970908" y="1223962"/>
            <a:ext cx="8250185" cy="1"/>
          </a:xfrm>
          <a:prstGeom prst="line">
            <a:avLst/>
          </a:prstGeom>
          <a:ln w="6350">
            <a:solidFill>
              <a:srgbClr val="FFAF00"/>
            </a:solidFill>
            <a:miter/>
          </a:ln>
        </p:spPr>
        <p:txBody>
          <a:bodyPr lIns="45719" rIns="45719"/>
          <a:lstStyle/>
          <a:p>
            <a:endParaRPr/>
          </a:p>
        </p:txBody>
      </p:sp>
      <p:pic>
        <p:nvPicPr>
          <p:cNvPr id="266" name="图片 21" descr="图片 21"/>
          <p:cNvPicPr>
            <a:picLocks noChangeAspect="1"/>
          </p:cNvPicPr>
          <p:nvPr/>
        </p:nvPicPr>
        <p:blipFill>
          <a:blip r:embed="rId4">
            <a:extLst/>
          </a:blip>
          <a:stretch>
            <a:fillRect/>
          </a:stretch>
        </p:blipFill>
        <p:spPr>
          <a:xfrm>
            <a:off x="73985" y="6255913"/>
            <a:ext cx="1262447" cy="490243"/>
          </a:xfrm>
          <a:prstGeom prst="rect">
            <a:avLst/>
          </a:prstGeom>
          <a:ln w="12700">
            <a:miter lim="400000"/>
          </a:ln>
        </p:spPr>
      </p:pic>
      <p:sp>
        <p:nvSpPr>
          <p:cNvPr id="267" name="文本框 8"/>
          <p:cNvSpPr txBox="1"/>
          <p:nvPr/>
        </p:nvSpPr>
        <p:spPr>
          <a:xfrm>
            <a:off x="4856803" y="2560921"/>
            <a:ext cx="2478392" cy="2085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平台支持率</a:t>
            </a:r>
          </a:p>
          <a:p>
            <a:pPr algn="ctr">
              <a:defRPr sz="2400" b="1">
                <a:solidFill>
                  <a:srgbClr val="FFFFFF"/>
                </a:solidFill>
                <a:latin typeface="微软雅黑"/>
                <a:ea typeface="微软雅黑"/>
                <a:cs typeface="微软雅黑"/>
                <a:sym typeface="微软雅黑"/>
              </a:defRPr>
            </a:pPr>
            <a:endParaRPr/>
          </a:p>
          <a:p>
            <a:pPr algn="ctr">
              <a:defRPr sz="2400" b="1">
                <a:solidFill>
                  <a:srgbClr val="FFFFFF"/>
                </a:solidFill>
                <a:latin typeface="微软雅黑"/>
                <a:ea typeface="微软雅黑"/>
                <a:cs typeface="微软雅黑"/>
                <a:sym typeface="微软雅黑"/>
              </a:defRPr>
            </a:pPr>
            <a:r>
              <a:t>系统版本支持率</a:t>
            </a:r>
          </a:p>
          <a:p>
            <a:pPr algn="ctr">
              <a:defRPr sz="2400" b="1">
                <a:solidFill>
                  <a:srgbClr val="FFFFFF"/>
                </a:solidFill>
                <a:latin typeface="微软雅黑"/>
                <a:ea typeface="微软雅黑"/>
                <a:cs typeface="微软雅黑"/>
                <a:sym typeface="微软雅黑"/>
              </a:defRPr>
            </a:pPr>
            <a:endParaRPr/>
          </a:p>
          <a:p>
            <a:pPr algn="ctr">
              <a:defRPr sz="2400" b="1">
                <a:solidFill>
                  <a:srgbClr val="FFFFFF"/>
                </a:solidFill>
                <a:latin typeface="微软雅黑"/>
                <a:ea typeface="微软雅黑"/>
                <a:cs typeface="微软雅黑"/>
                <a:sym typeface="微软雅黑"/>
              </a:defRPr>
            </a:pPr>
            <a:r>
              <a:t>硬件支持率</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4"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425"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426" name="文本框 8"/>
          <p:cNvSpPr txBox="1"/>
          <p:nvPr/>
        </p:nvSpPr>
        <p:spPr>
          <a:xfrm>
            <a:off x="-242735" y="324117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ASTC 8x5</a:t>
            </a:r>
          </a:p>
          <a:p>
            <a:pPr algn="ctr">
              <a:defRPr sz="2400" b="1">
                <a:solidFill>
                  <a:srgbClr val="00B0F0"/>
                </a:solidFill>
                <a:latin typeface="微软雅黑"/>
                <a:ea typeface="微软雅黑"/>
                <a:cs typeface="微软雅黑"/>
                <a:sym typeface="微软雅黑"/>
              </a:defRPr>
            </a:pPr>
            <a:r>
              <a:t>10%</a:t>
            </a:r>
          </a:p>
        </p:txBody>
      </p:sp>
      <p:sp>
        <p:nvSpPr>
          <p:cNvPr id="1427"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JPG-9</a:t>
            </a:r>
          </a:p>
          <a:p>
            <a:pPr algn="ctr">
              <a:defRPr sz="2400" b="1">
                <a:solidFill>
                  <a:srgbClr val="FFFFFF"/>
                </a:solidFill>
                <a:latin typeface="微软雅黑"/>
                <a:ea typeface="微软雅黑"/>
                <a:cs typeface="微软雅黑"/>
                <a:sym typeface="微软雅黑"/>
              </a:defRPr>
            </a:pPr>
            <a:r>
              <a:t>100%</a:t>
            </a:r>
          </a:p>
        </p:txBody>
      </p:sp>
      <p:pic>
        <p:nvPicPr>
          <p:cNvPr id="1428" name="图片 1" descr="图片 1"/>
          <p:cNvPicPr>
            <a:picLocks noChangeAspect="1"/>
          </p:cNvPicPr>
          <p:nvPr/>
        </p:nvPicPr>
        <p:blipFill>
          <a:blip r:embed="rId4">
            <a:extLst/>
          </a:blip>
          <a:stretch>
            <a:fillRect/>
          </a:stretch>
        </p:blipFill>
        <p:spPr>
          <a:xfrm>
            <a:off x="6307868" y="94342"/>
            <a:ext cx="4352381" cy="6649819"/>
          </a:xfrm>
          <a:prstGeom prst="rect">
            <a:avLst/>
          </a:prstGeom>
          <a:ln w="12700">
            <a:miter lim="400000"/>
          </a:ln>
        </p:spPr>
      </p:pic>
      <p:pic>
        <p:nvPicPr>
          <p:cNvPr id="1429" name="图片 14" descr="图片 14"/>
          <p:cNvPicPr>
            <a:picLocks noChangeAspect="1"/>
          </p:cNvPicPr>
          <p:nvPr/>
        </p:nvPicPr>
        <p:blipFill>
          <a:blip r:embed="rId5">
            <a:extLst/>
          </a:blip>
          <a:stretch>
            <a:fillRect/>
          </a:stretch>
        </p:blipFill>
        <p:spPr>
          <a:xfrm>
            <a:off x="1950333" y="94343"/>
            <a:ext cx="4352381" cy="6649820"/>
          </a:xfrm>
          <a:prstGeom prst="rect">
            <a:avLst/>
          </a:prstGeom>
          <a:ln w="12700">
            <a:miter lim="400000"/>
          </a:ln>
        </p:spPr>
      </p:pic>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1"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432"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433" name="文本框 8"/>
          <p:cNvSpPr txBox="1"/>
          <p:nvPr/>
        </p:nvSpPr>
        <p:spPr>
          <a:xfrm>
            <a:off x="-242735" y="3241170"/>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00B0F0"/>
                </a:solidFill>
                <a:latin typeface="微软雅黑"/>
                <a:ea typeface="微软雅黑"/>
                <a:cs typeface="微软雅黑"/>
                <a:sym typeface="微软雅黑"/>
              </a:defRPr>
            </a:pPr>
            <a:r>
              <a:t>ASTC 8x5</a:t>
            </a:r>
          </a:p>
          <a:p>
            <a:pPr algn="ctr">
              <a:defRPr sz="2400" b="1">
                <a:solidFill>
                  <a:srgbClr val="00B0F0"/>
                </a:solidFill>
                <a:latin typeface="微软雅黑"/>
                <a:ea typeface="微软雅黑"/>
                <a:cs typeface="微软雅黑"/>
                <a:sym typeface="微软雅黑"/>
              </a:defRPr>
            </a:pPr>
            <a:r>
              <a:t>10%</a:t>
            </a:r>
          </a:p>
        </p:txBody>
      </p:sp>
      <p:sp>
        <p:nvSpPr>
          <p:cNvPr id="1434" name="文本框 9"/>
          <p:cNvSpPr txBox="1"/>
          <p:nvPr/>
        </p:nvSpPr>
        <p:spPr>
          <a:xfrm>
            <a:off x="10126673" y="3258496"/>
            <a:ext cx="2478392" cy="828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b="1">
                <a:solidFill>
                  <a:srgbClr val="FFFFFF"/>
                </a:solidFill>
                <a:latin typeface="微软雅黑"/>
                <a:ea typeface="微软雅黑"/>
                <a:cs typeface="微软雅黑"/>
                <a:sym typeface="微软雅黑"/>
              </a:defRPr>
            </a:pPr>
            <a:r>
              <a:t>PVRTC4</a:t>
            </a:r>
          </a:p>
          <a:p>
            <a:pPr algn="ctr">
              <a:defRPr sz="2400" b="1">
                <a:solidFill>
                  <a:srgbClr val="FFFFFF"/>
                </a:solidFill>
                <a:latin typeface="微软雅黑"/>
                <a:ea typeface="微软雅黑"/>
                <a:cs typeface="微软雅黑"/>
                <a:sym typeface="微软雅黑"/>
              </a:defRPr>
            </a:pPr>
            <a:r>
              <a:t>12.5%</a:t>
            </a:r>
          </a:p>
        </p:txBody>
      </p:sp>
      <p:pic>
        <p:nvPicPr>
          <p:cNvPr id="1435" name="图片 14" descr="图片 14"/>
          <p:cNvPicPr>
            <a:picLocks noChangeAspect="1"/>
          </p:cNvPicPr>
          <p:nvPr/>
        </p:nvPicPr>
        <p:blipFill>
          <a:blip r:embed="rId4">
            <a:extLst/>
          </a:blip>
          <a:stretch>
            <a:fillRect/>
          </a:stretch>
        </p:blipFill>
        <p:spPr>
          <a:xfrm>
            <a:off x="1950333" y="94343"/>
            <a:ext cx="4352381" cy="6649820"/>
          </a:xfrm>
          <a:prstGeom prst="rect">
            <a:avLst/>
          </a:prstGeom>
          <a:ln w="12700">
            <a:miter lim="400000"/>
          </a:ln>
        </p:spPr>
      </p:pic>
      <p:pic>
        <p:nvPicPr>
          <p:cNvPr id="1436" name="图片 4" descr="图片 4"/>
          <p:cNvPicPr>
            <a:picLocks noChangeAspect="1"/>
          </p:cNvPicPr>
          <p:nvPr/>
        </p:nvPicPr>
        <p:blipFill>
          <a:blip r:embed="rId5">
            <a:extLst/>
          </a:blip>
          <a:stretch>
            <a:fillRect/>
          </a:stretch>
        </p:blipFill>
        <p:spPr>
          <a:xfrm>
            <a:off x="6307868" y="94343"/>
            <a:ext cx="4352381" cy="6649820"/>
          </a:xfrm>
          <a:prstGeom prst="rect">
            <a:avLst/>
          </a:prstGeom>
          <a:ln w="12700">
            <a:miter lim="400000"/>
          </a:ln>
        </p:spPr>
      </p:pic>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38" name="图片 18" descr="图片 18"/>
          <p:cNvPicPr>
            <a:picLocks noChangeAspect="1"/>
          </p:cNvPicPr>
          <p:nvPr/>
        </p:nvPicPr>
        <p:blipFill>
          <a:blip r:embed="rId3">
            <a:extLst/>
          </a:blip>
          <a:stretch>
            <a:fillRect/>
          </a:stretch>
        </p:blipFill>
        <p:spPr>
          <a:xfrm>
            <a:off x="465421" y="631294"/>
            <a:ext cx="11281102" cy="5640553"/>
          </a:xfrm>
          <a:prstGeom prst="rect">
            <a:avLst/>
          </a:prstGeom>
          <a:ln w="12700">
            <a:miter lim="400000"/>
          </a:ln>
        </p:spPr>
      </p:pic>
      <p:sp>
        <p:nvSpPr>
          <p:cNvPr id="1439" name="文本框 19"/>
          <p:cNvSpPr txBox="1"/>
          <p:nvPr/>
        </p:nvSpPr>
        <p:spPr>
          <a:xfrm>
            <a:off x="566157" y="357197"/>
            <a:ext cx="1118036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    PNG                  ASTC4x4                ASTC5x5              ASTC6x6  </a:t>
            </a:r>
          </a:p>
        </p:txBody>
      </p:sp>
      <p:sp>
        <p:nvSpPr>
          <p:cNvPr id="1440" name="文本框 20"/>
          <p:cNvSpPr txBox="1"/>
          <p:nvPr/>
        </p:nvSpPr>
        <p:spPr>
          <a:xfrm>
            <a:off x="515788" y="6310643"/>
            <a:ext cx="1118036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ASTC8x8              ASTC10x10               ASTC12x12            PVRTC4  </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44" name="图片 18" descr="图片 18"/>
          <p:cNvPicPr>
            <a:picLocks noChangeAspect="1"/>
          </p:cNvPicPr>
          <p:nvPr/>
        </p:nvPicPr>
        <p:blipFill>
          <a:blip r:embed="rId2">
            <a:extLst/>
          </a:blip>
          <a:stretch>
            <a:fillRect/>
          </a:stretch>
        </p:blipFill>
        <p:spPr>
          <a:xfrm>
            <a:off x="465421" y="631294"/>
            <a:ext cx="11281102" cy="5640553"/>
          </a:xfrm>
          <a:prstGeom prst="rect">
            <a:avLst/>
          </a:prstGeom>
          <a:ln w="12700">
            <a:miter lim="400000"/>
          </a:ln>
        </p:spPr>
      </p:pic>
      <p:sp>
        <p:nvSpPr>
          <p:cNvPr id="1445" name="文本框 19"/>
          <p:cNvSpPr txBox="1"/>
          <p:nvPr/>
        </p:nvSpPr>
        <p:spPr>
          <a:xfrm>
            <a:off x="566157" y="357197"/>
            <a:ext cx="1118036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    PNG                  ASTC4x4                ASTC5x5              ASTC6x6  </a:t>
            </a:r>
          </a:p>
        </p:txBody>
      </p:sp>
      <p:sp>
        <p:nvSpPr>
          <p:cNvPr id="1446" name="文本框 20"/>
          <p:cNvSpPr txBox="1"/>
          <p:nvPr/>
        </p:nvSpPr>
        <p:spPr>
          <a:xfrm>
            <a:off x="515788" y="6310643"/>
            <a:ext cx="1118036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ASTC8x8              ASTC10x10                ASTC12x12            ETC1    </a:t>
            </a:r>
          </a:p>
        </p:txBody>
      </p:sp>
      <p:pic>
        <p:nvPicPr>
          <p:cNvPr id="1447" name="图片 21" descr="图片 21"/>
          <p:cNvPicPr>
            <a:picLocks noChangeAspect="1"/>
          </p:cNvPicPr>
          <p:nvPr/>
        </p:nvPicPr>
        <p:blipFill>
          <a:blip r:embed="rId3">
            <a:extLst/>
          </a:blip>
          <a:stretch>
            <a:fillRect/>
          </a:stretch>
        </p:blipFill>
        <p:spPr>
          <a:xfrm>
            <a:off x="8932982" y="3451571"/>
            <a:ext cx="2813540" cy="2813540"/>
          </a:xfrm>
          <a:prstGeom prst="rect">
            <a:avLst/>
          </a:prstGeom>
          <a:ln w="12700">
            <a:miter lim="400000"/>
          </a:ln>
        </p:spPr>
      </p:pic>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49" name="图片 11" descr="图片 11"/>
          <p:cNvPicPr>
            <a:picLocks noChangeAspect="1"/>
          </p:cNvPicPr>
          <p:nvPr/>
        </p:nvPicPr>
        <p:blipFill>
          <a:blip r:embed="rId2">
            <a:extLst/>
          </a:blip>
          <a:stretch>
            <a:fillRect/>
          </a:stretch>
        </p:blipFill>
        <p:spPr>
          <a:xfrm>
            <a:off x="6053832" y="3450037"/>
            <a:ext cx="2827934" cy="2827934"/>
          </a:xfrm>
          <a:prstGeom prst="rect">
            <a:avLst/>
          </a:prstGeom>
          <a:ln w="12700">
            <a:miter lim="400000"/>
          </a:ln>
        </p:spPr>
      </p:pic>
      <p:pic>
        <p:nvPicPr>
          <p:cNvPr id="1450" name="图片 3" descr="图片 3"/>
          <p:cNvPicPr>
            <a:picLocks noChangeAspect="1"/>
          </p:cNvPicPr>
          <p:nvPr/>
        </p:nvPicPr>
        <p:blipFill>
          <a:blip r:embed="rId3">
            <a:extLst/>
          </a:blip>
          <a:stretch>
            <a:fillRect/>
          </a:stretch>
        </p:blipFill>
        <p:spPr>
          <a:xfrm>
            <a:off x="984670" y="609600"/>
            <a:ext cx="2793746" cy="2793746"/>
          </a:xfrm>
          <a:prstGeom prst="rect">
            <a:avLst/>
          </a:prstGeom>
          <a:ln w="12700">
            <a:miter lim="400000"/>
          </a:ln>
        </p:spPr>
      </p:pic>
      <p:pic>
        <p:nvPicPr>
          <p:cNvPr id="1451" name="图片 4" descr="图片 4"/>
          <p:cNvPicPr>
            <a:picLocks noChangeAspect="1"/>
          </p:cNvPicPr>
          <p:nvPr/>
        </p:nvPicPr>
        <p:blipFill>
          <a:blip r:embed="rId4">
            <a:extLst/>
          </a:blip>
          <a:stretch>
            <a:fillRect/>
          </a:stretch>
        </p:blipFill>
        <p:spPr>
          <a:xfrm>
            <a:off x="8791864" y="3484224"/>
            <a:ext cx="2793747" cy="2793747"/>
          </a:xfrm>
          <a:prstGeom prst="rect">
            <a:avLst/>
          </a:prstGeom>
          <a:ln w="12700">
            <a:miter lim="400000"/>
          </a:ln>
        </p:spPr>
      </p:pic>
      <p:pic>
        <p:nvPicPr>
          <p:cNvPr id="1452" name="图片 7" descr="图片 7"/>
          <p:cNvPicPr>
            <a:picLocks noChangeAspect="1"/>
          </p:cNvPicPr>
          <p:nvPr/>
        </p:nvPicPr>
        <p:blipFill>
          <a:blip r:embed="rId5">
            <a:extLst/>
          </a:blip>
          <a:stretch>
            <a:fillRect/>
          </a:stretch>
        </p:blipFill>
        <p:spPr>
          <a:xfrm>
            <a:off x="3519251" y="609600"/>
            <a:ext cx="2788921" cy="2788921"/>
          </a:xfrm>
          <a:prstGeom prst="rect">
            <a:avLst/>
          </a:prstGeom>
          <a:ln w="12700">
            <a:miter lim="400000"/>
          </a:ln>
        </p:spPr>
      </p:pic>
      <p:pic>
        <p:nvPicPr>
          <p:cNvPr id="1453" name="图片 8" descr="图片 8"/>
          <p:cNvPicPr>
            <a:picLocks noChangeAspect="1"/>
          </p:cNvPicPr>
          <p:nvPr/>
        </p:nvPicPr>
        <p:blipFill>
          <a:blip r:embed="rId6">
            <a:extLst/>
          </a:blip>
          <a:stretch>
            <a:fillRect/>
          </a:stretch>
        </p:blipFill>
        <p:spPr>
          <a:xfrm>
            <a:off x="6053832" y="609600"/>
            <a:ext cx="2788921" cy="2788921"/>
          </a:xfrm>
          <a:prstGeom prst="rect">
            <a:avLst/>
          </a:prstGeom>
          <a:ln w="12700">
            <a:miter lim="400000"/>
          </a:ln>
        </p:spPr>
      </p:pic>
      <p:pic>
        <p:nvPicPr>
          <p:cNvPr id="1454" name="图片 9" descr="图片 9"/>
          <p:cNvPicPr>
            <a:picLocks noChangeAspect="1"/>
          </p:cNvPicPr>
          <p:nvPr/>
        </p:nvPicPr>
        <p:blipFill>
          <a:blip r:embed="rId7">
            <a:extLst/>
          </a:blip>
          <a:stretch>
            <a:fillRect/>
          </a:stretch>
        </p:blipFill>
        <p:spPr>
          <a:xfrm>
            <a:off x="8685627" y="609600"/>
            <a:ext cx="2788922" cy="2788921"/>
          </a:xfrm>
          <a:prstGeom prst="rect">
            <a:avLst/>
          </a:prstGeom>
          <a:ln w="12700">
            <a:miter lim="400000"/>
          </a:ln>
        </p:spPr>
      </p:pic>
      <p:pic>
        <p:nvPicPr>
          <p:cNvPr id="1455" name="图片 10" descr="图片 10"/>
          <p:cNvPicPr>
            <a:picLocks noChangeAspect="1"/>
          </p:cNvPicPr>
          <p:nvPr/>
        </p:nvPicPr>
        <p:blipFill>
          <a:blip r:embed="rId8">
            <a:extLst/>
          </a:blip>
          <a:stretch>
            <a:fillRect/>
          </a:stretch>
        </p:blipFill>
        <p:spPr>
          <a:xfrm>
            <a:off x="984670" y="3484224"/>
            <a:ext cx="2788921" cy="2788921"/>
          </a:xfrm>
          <a:prstGeom prst="rect">
            <a:avLst/>
          </a:prstGeom>
          <a:ln w="12700">
            <a:miter lim="400000"/>
          </a:ln>
        </p:spPr>
      </p:pic>
      <p:pic>
        <p:nvPicPr>
          <p:cNvPr id="1456" name="图片 12" descr="图片 12"/>
          <p:cNvPicPr>
            <a:picLocks noChangeAspect="1"/>
          </p:cNvPicPr>
          <p:nvPr/>
        </p:nvPicPr>
        <p:blipFill>
          <a:blip r:embed="rId9">
            <a:extLst/>
          </a:blip>
          <a:stretch>
            <a:fillRect/>
          </a:stretch>
        </p:blipFill>
        <p:spPr>
          <a:xfrm>
            <a:off x="3519251" y="3489049"/>
            <a:ext cx="2788921" cy="2788921"/>
          </a:xfrm>
          <a:prstGeom prst="rect">
            <a:avLst/>
          </a:prstGeom>
          <a:ln w="12700">
            <a:miter lim="400000"/>
          </a:ln>
        </p:spPr>
      </p:pic>
      <p:sp>
        <p:nvSpPr>
          <p:cNvPr id="1457" name="文本框 13"/>
          <p:cNvSpPr txBox="1"/>
          <p:nvPr/>
        </p:nvSpPr>
        <p:spPr>
          <a:xfrm>
            <a:off x="717988" y="376355"/>
            <a:ext cx="1118036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    PNG                  ASTC4x4                ASTC5x5              ASTC6x6  </a:t>
            </a:r>
          </a:p>
        </p:txBody>
      </p:sp>
      <p:sp>
        <p:nvSpPr>
          <p:cNvPr id="1458" name="文本框 14"/>
          <p:cNvSpPr txBox="1"/>
          <p:nvPr/>
        </p:nvSpPr>
        <p:spPr>
          <a:xfrm>
            <a:off x="717988" y="6396335"/>
            <a:ext cx="11180366"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ASTC8x8            ASTC10x10                ETC1                 PVRTC4  </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60" name="文本框 18"/>
          <p:cNvSpPr txBox="1"/>
          <p:nvPr/>
        </p:nvSpPr>
        <p:spPr>
          <a:xfrm>
            <a:off x="3098343" y="586104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00B0F0"/>
                </a:solidFill>
                <a:latin typeface="微软雅黑"/>
                <a:ea typeface="微软雅黑"/>
                <a:cs typeface="微软雅黑"/>
                <a:sym typeface="微软雅黑"/>
              </a:defRPr>
            </a:lvl1pPr>
          </a:lstStyle>
          <a:p>
            <a:r>
              <a:t>ASTC4x4</a:t>
            </a:r>
          </a:p>
        </p:txBody>
      </p:sp>
      <p:sp>
        <p:nvSpPr>
          <p:cNvPr id="1461" name="文本框 19"/>
          <p:cNvSpPr txBox="1"/>
          <p:nvPr/>
        </p:nvSpPr>
        <p:spPr>
          <a:xfrm>
            <a:off x="7283481" y="586104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00B0F0"/>
                </a:solidFill>
                <a:latin typeface="微软雅黑"/>
                <a:ea typeface="微软雅黑"/>
                <a:cs typeface="微软雅黑"/>
                <a:sym typeface="微软雅黑"/>
              </a:defRPr>
            </a:lvl1pPr>
          </a:lstStyle>
          <a:p>
            <a:r>
              <a:t>PNG</a:t>
            </a:r>
          </a:p>
        </p:txBody>
      </p:sp>
      <p:pic>
        <p:nvPicPr>
          <p:cNvPr id="1462" name="图片 20" descr="图片 20"/>
          <p:cNvPicPr>
            <a:picLocks noChangeAspect="1"/>
          </p:cNvPicPr>
          <p:nvPr/>
        </p:nvPicPr>
        <p:blipFill>
          <a:blip r:embed="rId2">
            <a:extLst/>
          </a:blip>
          <a:stretch>
            <a:fillRect/>
          </a:stretch>
        </p:blipFill>
        <p:spPr>
          <a:xfrm>
            <a:off x="1667005" y="894011"/>
            <a:ext cx="4760015" cy="4760015"/>
          </a:xfrm>
          <a:prstGeom prst="rect">
            <a:avLst/>
          </a:prstGeom>
          <a:ln w="12700">
            <a:miter lim="400000"/>
          </a:ln>
        </p:spPr>
      </p:pic>
      <p:pic>
        <p:nvPicPr>
          <p:cNvPr id="1463" name="图片 21" descr="图片 21"/>
          <p:cNvPicPr>
            <a:picLocks noChangeAspect="1"/>
          </p:cNvPicPr>
          <p:nvPr/>
        </p:nvPicPr>
        <p:blipFill>
          <a:blip r:embed="rId3">
            <a:extLst/>
          </a:blip>
          <a:stretch>
            <a:fillRect/>
          </a:stretch>
        </p:blipFill>
        <p:spPr>
          <a:xfrm>
            <a:off x="5908364" y="894011"/>
            <a:ext cx="4760015" cy="4760015"/>
          </a:xfrm>
          <a:prstGeom prst="rect">
            <a:avLst/>
          </a:prstGeom>
          <a:ln w="12700">
            <a:miter lim="400000"/>
          </a:ln>
        </p:spPr>
      </p:pic>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65" name="图片 15" descr="图片 15"/>
          <p:cNvPicPr>
            <a:picLocks noChangeAspect="1"/>
          </p:cNvPicPr>
          <p:nvPr/>
        </p:nvPicPr>
        <p:blipFill>
          <a:blip r:embed="rId2">
            <a:extLst/>
          </a:blip>
          <a:stretch>
            <a:fillRect/>
          </a:stretch>
        </p:blipFill>
        <p:spPr>
          <a:xfrm>
            <a:off x="5919711" y="894011"/>
            <a:ext cx="4760015" cy="4760015"/>
          </a:xfrm>
          <a:prstGeom prst="rect">
            <a:avLst/>
          </a:prstGeom>
          <a:ln w="12700">
            <a:miter lim="400000"/>
          </a:ln>
        </p:spPr>
      </p:pic>
      <p:pic>
        <p:nvPicPr>
          <p:cNvPr id="1466" name="图片 17" descr="图片 17"/>
          <p:cNvPicPr>
            <a:picLocks noChangeAspect="1"/>
          </p:cNvPicPr>
          <p:nvPr/>
        </p:nvPicPr>
        <p:blipFill>
          <a:blip r:embed="rId3">
            <a:extLst/>
          </a:blip>
          <a:stretch>
            <a:fillRect/>
          </a:stretch>
        </p:blipFill>
        <p:spPr>
          <a:xfrm>
            <a:off x="1664609" y="894011"/>
            <a:ext cx="4759639" cy="4759639"/>
          </a:xfrm>
          <a:prstGeom prst="rect">
            <a:avLst/>
          </a:prstGeom>
          <a:ln w="12700">
            <a:miter lim="400000"/>
          </a:ln>
        </p:spPr>
      </p:pic>
      <p:sp>
        <p:nvSpPr>
          <p:cNvPr id="1467" name="文本框 18"/>
          <p:cNvSpPr txBox="1"/>
          <p:nvPr/>
        </p:nvSpPr>
        <p:spPr>
          <a:xfrm>
            <a:off x="3098343" y="586104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00B0F0"/>
                </a:solidFill>
                <a:latin typeface="微软雅黑"/>
                <a:ea typeface="微软雅黑"/>
                <a:cs typeface="微软雅黑"/>
                <a:sym typeface="微软雅黑"/>
              </a:defRPr>
            </a:lvl1pPr>
          </a:lstStyle>
          <a:p>
            <a:r>
              <a:t>ASTC8x8</a:t>
            </a:r>
          </a:p>
        </p:txBody>
      </p:sp>
      <p:sp>
        <p:nvSpPr>
          <p:cNvPr id="1468" name="文本框 19"/>
          <p:cNvSpPr txBox="1"/>
          <p:nvPr/>
        </p:nvSpPr>
        <p:spPr>
          <a:xfrm>
            <a:off x="7283481" y="586104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PVRTC4_RGBA</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70" name="图片 1" descr="图片 1"/>
          <p:cNvPicPr>
            <a:picLocks noChangeAspect="1"/>
          </p:cNvPicPr>
          <p:nvPr/>
        </p:nvPicPr>
        <p:blipFill>
          <a:blip r:embed="rId2">
            <a:extLst/>
          </a:blip>
          <a:stretch>
            <a:fillRect/>
          </a:stretch>
        </p:blipFill>
        <p:spPr>
          <a:xfrm>
            <a:off x="5953171" y="1359876"/>
            <a:ext cx="4758819" cy="4489450"/>
          </a:xfrm>
          <a:prstGeom prst="rect">
            <a:avLst/>
          </a:prstGeom>
          <a:ln w="12700">
            <a:miter lim="400000"/>
          </a:ln>
        </p:spPr>
      </p:pic>
      <p:sp>
        <p:nvSpPr>
          <p:cNvPr id="1471" name="文本框 18"/>
          <p:cNvSpPr txBox="1"/>
          <p:nvPr/>
        </p:nvSpPr>
        <p:spPr>
          <a:xfrm>
            <a:off x="3098343" y="586104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00B0F0"/>
                </a:solidFill>
                <a:latin typeface="微软雅黑"/>
                <a:ea typeface="微软雅黑"/>
                <a:cs typeface="微软雅黑"/>
                <a:sym typeface="微软雅黑"/>
              </a:defRPr>
            </a:lvl1pPr>
          </a:lstStyle>
          <a:p>
            <a:r>
              <a:t>ASTC6x6</a:t>
            </a:r>
          </a:p>
        </p:txBody>
      </p:sp>
      <p:sp>
        <p:nvSpPr>
          <p:cNvPr id="1472" name="文本框 19"/>
          <p:cNvSpPr txBox="1"/>
          <p:nvPr/>
        </p:nvSpPr>
        <p:spPr>
          <a:xfrm>
            <a:off x="6884895" y="5899998"/>
            <a:ext cx="3232120"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PVRTC4_RGB * 2</a:t>
            </a:r>
          </a:p>
        </p:txBody>
      </p:sp>
      <p:pic>
        <p:nvPicPr>
          <p:cNvPr id="1473" name="图片 6" descr="图片 6"/>
          <p:cNvPicPr>
            <a:picLocks noChangeAspect="1"/>
          </p:cNvPicPr>
          <p:nvPr/>
        </p:nvPicPr>
        <p:blipFill>
          <a:blip r:embed="rId3">
            <a:extLst/>
          </a:blip>
          <a:stretch>
            <a:fillRect/>
          </a:stretch>
        </p:blipFill>
        <p:spPr>
          <a:xfrm>
            <a:off x="1659237" y="874962"/>
            <a:ext cx="4778689" cy="4778689"/>
          </a:xfrm>
          <a:prstGeom prst="rect">
            <a:avLst/>
          </a:prstGeom>
          <a:ln w="12700">
            <a:miter lim="400000"/>
          </a:ln>
        </p:spPr>
      </p:pic>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475" name="图片 5" descr="图片 5"/>
          <p:cNvPicPr>
            <a:picLocks noChangeAspect="1"/>
          </p:cNvPicPr>
          <p:nvPr/>
        </p:nvPicPr>
        <p:blipFill>
          <a:blip r:embed="rId2">
            <a:extLst/>
          </a:blip>
          <a:stretch>
            <a:fillRect/>
          </a:stretch>
        </p:blipFill>
        <p:spPr>
          <a:xfrm>
            <a:off x="5908429" y="863238"/>
            <a:ext cx="4778689" cy="4778689"/>
          </a:xfrm>
          <a:prstGeom prst="rect">
            <a:avLst/>
          </a:prstGeom>
          <a:ln w="12700">
            <a:miter lim="400000"/>
          </a:ln>
        </p:spPr>
      </p:pic>
      <p:sp>
        <p:nvSpPr>
          <p:cNvPr id="1476" name="文本框 18"/>
          <p:cNvSpPr txBox="1"/>
          <p:nvPr/>
        </p:nvSpPr>
        <p:spPr>
          <a:xfrm>
            <a:off x="3098343" y="586104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00B0F0"/>
                </a:solidFill>
                <a:latin typeface="微软雅黑"/>
                <a:ea typeface="微软雅黑"/>
                <a:cs typeface="微软雅黑"/>
                <a:sym typeface="微软雅黑"/>
              </a:defRPr>
            </a:lvl1pPr>
          </a:lstStyle>
          <a:p>
            <a:r>
              <a:t>ASTC6x6</a:t>
            </a:r>
          </a:p>
        </p:txBody>
      </p:sp>
      <p:sp>
        <p:nvSpPr>
          <p:cNvPr id="1477" name="文本框 19"/>
          <p:cNvSpPr txBox="1"/>
          <p:nvPr/>
        </p:nvSpPr>
        <p:spPr>
          <a:xfrm>
            <a:off x="7377265" y="5861048"/>
            <a:ext cx="2478392" cy="4597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00B0F0"/>
                </a:solidFill>
                <a:latin typeface="微软雅黑"/>
                <a:ea typeface="微软雅黑"/>
                <a:cs typeface="微软雅黑"/>
                <a:sym typeface="微软雅黑"/>
              </a:defRPr>
            </a:lvl1pPr>
          </a:lstStyle>
          <a:p>
            <a:r>
              <a:t>ETC1</a:t>
            </a:r>
          </a:p>
        </p:txBody>
      </p:sp>
      <p:pic>
        <p:nvPicPr>
          <p:cNvPr id="1478" name="图片 6" descr="图片 6"/>
          <p:cNvPicPr>
            <a:picLocks noChangeAspect="1"/>
          </p:cNvPicPr>
          <p:nvPr/>
        </p:nvPicPr>
        <p:blipFill>
          <a:blip r:embed="rId3">
            <a:extLst/>
          </a:blip>
          <a:stretch>
            <a:fillRect/>
          </a:stretch>
        </p:blipFill>
        <p:spPr>
          <a:xfrm>
            <a:off x="1659237" y="874962"/>
            <a:ext cx="4778689" cy="4778689"/>
          </a:xfrm>
          <a:prstGeom prst="rect">
            <a:avLst/>
          </a:prstGeom>
          <a:ln w="12700">
            <a:miter lim="400000"/>
          </a:ln>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0" name="图片 16" descr="图片 16"/>
          <p:cNvPicPr>
            <a:picLocks noChangeAspect="1"/>
          </p:cNvPicPr>
          <p:nvPr/>
        </p:nvPicPr>
        <p:blipFill>
          <a:blip r:embed="rId2">
            <a:extLst/>
          </a:blip>
          <a:stretch>
            <a:fillRect/>
          </a:stretch>
        </p:blipFill>
        <p:spPr>
          <a:xfrm>
            <a:off x="9978873" y="94342"/>
            <a:ext cx="2097769" cy="892488"/>
          </a:xfrm>
          <a:prstGeom prst="rect">
            <a:avLst/>
          </a:prstGeom>
          <a:ln w="12700">
            <a:miter lim="400000"/>
          </a:ln>
        </p:spPr>
      </p:pic>
      <p:pic>
        <p:nvPicPr>
          <p:cNvPr id="1481" name="图片 21" descr="图片 21"/>
          <p:cNvPicPr>
            <a:picLocks noChangeAspect="1"/>
          </p:cNvPicPr>
          <p:nvPr/>
        </p:nvPicPr>
        <p:blipFill>
          <a:blip r:embed="rId3">
            <a:extLst/>
          </a:blip>
          <a:stretch>
            <a:fillRect/>
          </a:stretch>
        </p:blipFill>
        <p:spPr>
          <a:xfrm>
            <a:off x="73985" y="6255913"/>
            <a:ext cx="1262447" cy="490243"/>
          </a:xfrm>
          <a:prstGeom prst="rect">
            <a:avLst/>
          </a:prstGeom>
          <a:ln w="12700">
            <a:miter lim="400000"/>
          </a:ln>
        </p:spPr>
      </p:pic>
      <p:sp>
        <p:nvSpPr>
          <p:cNvPr id="1482" name="文本框 10"/>
          <p:cNvSpPr txBox="1"/>
          <p:nvPr/>
        </p:nvSpPr>
        <p:spPr>
          <a:xfrm>
            <a:off x="4856803" y="925634"/>
            <a:ext cx="2478392" cy="510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b="1">
                <a:solidFill>
                  <a:srgbClr val="FFFFFF"/>
                </a:solidFill>
                <a:latin typeface="微软雅黑"/>
                <a:ea typeface="微软雅黑"/>
                <a:cs typeface="微软雅黑"/>
                <a:sym typeface="微软雅黑"/>
              </a:defRPr>
            </a:lvl1pPr>
          </a:lstStyle>
          <a:p>
            <a:r>
              <a:t>无透明通道</a:t>
            </a:r>
          </a:p>
        </p:txBody>
      </p:sp>
      <p:sp>
        <p:nvSpPr>
          <p:cNvPr id="1483" name="文本框 7"/>
          <p:cNvSpPr txBox="1"/>
          <p:nvPr/>
        </p:nvSpPr>
        <p:spPr>
          <a:xfrm>
            <a:off x="2559797" y="1532241"/>
            <a:ext cx="3867185" cy="486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000">
                <a:solidFill>
                  <a:srgbClr val="FFFFFF"/>
                </a:solidFill>
                <a:latin typeface="微软雅黑"/>
                <a:ea typeface="微软雅黑"/>
                <a:cs typeface="微软雅黑"/>
                <a:sym typeface="微软雅黑"/>
              </a:defRPr>
            </a:pPr>
            <a:endParaRPr/>
          </a:p>
          <a:p>
            <a:pPr lvl="1">
              <a:defRPr>
                <a:solidFill>
                  <a:srgbClr val="FFFFFF"/>
                </a:solidFill>
                <a:latin typeface="微软雅黑"/>
                <a:ea typeface="微软雅黑"/>
                <a:cs typeface="微软雅黑"/>
                <a:sym typeface="微软雅黑"/>
              </a:defRPr>
            </a:pPr>
            <a:r>
              <a:t>ASTC 4x4	      </a:t>
            </a:r>
            <a:r>
              <a:rPr sz="1600"/>
              <a:t>25%</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5x5	      </a:t>
            </a:r>
            <a:r>
              <a:rPr sz="1600"/>
              <a:t>16%</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6x6	      </a:t>
            </a:r>
            <a:r>
              <a:rPr sz="1600"/>
              <a:t>11%</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8x5	      </a:t>
            </a:r>
            <a:r>
              <a:rPr sz="1600"/>
              <a:t>10%</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8x6	      </a:t>
            </a:r>
            <a:r>
              <a:rPr sz="1600"/>
              <a:t>8%</a:t>
            </a:r>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endParaRPr sz="1600"/>
          </a:p>
          <a:p>
            <a:pPr lvl="1">
              <a:defRPr>
                <a:solidFill>
                  <a:srgbClr val="FFFFFF"/>
                </a:solidFill>
                <a:latin typeface="微软雅黑"/>
                <a:ea typeface="微软雅黑"/>
                <a:cs typeface="微软雅黑"/>
                <a:sym typeface="微软雅黑"/>
              </a:defRPr>
            </a:pPr>
            <a:r>
              <a:t>ASTC 8x8	      </a:t>
            </a:r>
            <a:r>
              <a:rPr sz="1600"/>
              <a:t>6.6%</a:t>
            </a:r>
          </a:p>
        </p:txBody>
      </p:sp>
      <p:sp>
        <p:nvSpPr>
          <p:cNvPr id="1484" name="矩形 1"/>
          <p:cNvSpPr txBox="1"/>
          <p:nvPr/>
        </p:nvSpPr>
        <p:spPr>
          <a:xfrm>
            <a:off x="6806624" y="1767226"/>
            <a:ext cx="1385973"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FFFF"/>
                </a:solidFill>
                <a:latin typeface="微软雅黑"/>
                <a:ea typeface="微软雅黑"/>
                <a:cs typeface="微软雅黑"/>
                <a:sym typeface="微软雅黑"/>
              </a:defRPr>
            </a:pPr>
            <a:r>
              <a:t>PNG   </a:t>
            </a:r>
            <a:r>
              <a:rPr sz="1600"/>
              <a:t>100%</a:t>
            </a:r>
          </a:p>
        </p:txBody>
      </p:sp>
      <p:sp>
        <p:nvSpPr>
          <p:cNvPr id="1485" name="矩形 12"/>
          <p:cNvSpPr txBox="1"/>
          <p:nvPr/>
        </p:nvSpPr>
        <p:spPr>
          <a:xfrm>
            <a:off x="6806624" y="4287687"/>
            <a:ext cx="1541275"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FFFF"/>
                </a:solidFill>
                <a:latin typeface="微软雅黑"/>
                <a:ea typeface="微软雅黑"/>
                <a:cs typeface="微软雅黑"/>
                <a:sym typeface="微软雅黑"/>
              </a:defRPr>
            </a:pPr>
            <a:r>
              <a:t>ETC1   </a:t>
            </a:r>
            <a:r>
              <a:rPr sz="1600"/>
              <a:t>12.5%</a:t>
            </a:r>
          </a:p>
        </p:txBody>
      </p:sp>
      <p:sp>
        <p:nvSpPr>
          <p:cNvPr id="1486" name="矩形 14"/>
          <p:cNvSpPr txBox="1"/>
          <p:nvPr/>
        </p:nvSpPr>
        <p:spPr>
          <a:xfrm>
            <a:off x="6806624" y="4737951"/>
            <a:ext cx="2629307" cy="3962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sz="2000">
                <a:solidFill>
                  <a:srgbClr val="FFFFFF"/>
                </a:solidFill>
                <a:latin typeface="微软雅黑"/>
                <a:ea typeface="微软雅黑"/>
                <a:cs typeface="微软雅黑"/>
                <a:sym typeface="微软雅黑"/>
              </a:defRPr>
            </a:pPr>
            <a:r>
              <a:t>PVRTC4 RGB   </a:t>
            </a:r>
            <a:r>
              <a:rPr sz="1600"/>
              <a:t>12.5%+</a:t>
            </a:r>
          </a:p>
        </p:txBody>
      </p:sp>
      <p:sp>
        <p:nvSpPr>
          <p:cNvPr id="1487" name="矩形 2"/>
          <p:cNvSpPr txBox="1"/>
          <p:nvPr/>
        </p:nvSpPr>
        <p:spPr>
          <a:xfrm>
            <a:off x="8600740" y="4503130"/>
            <a:ext cx="1349224"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a:solidFill>
                  <a:srgbClr val="FFFFFF"/>
                </a:solidFill>
                <a:latin typeface="微软雅黑"/>
                <a:ea typeface="微软雅黑"/>
                <a:cs typeface="微软雅黑"/>
                <a:sym typeface="微软雅黑"/>
              </a:defRPr>
            </a:pPr>
            <a:r>
              <a:t>JPG-9   </a:t>
            </a:r>
            <a:r>
              <a:rPr sz="1600"/>
              <a:t>75%</a:t>
            </a:r>
          </a:p>
        </p:txBody>
      </p:sp>
      <p:sp>
        <p:nvSpPr>
          <p:cNvPr id="1488" name="矩形 15"/>
          <p:cNvSpPr txBox="1"/>
          <p:nvPr/>
        </p:nvSpPr>
        <p:spPr>
          <a:xfrm>
            <a:off x="8378003" y="1798004"/>
            <a:ext cx="1476361" cy="3708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defRPr>
                <a:solidFill>
                  <a:srgbClr val="FFFFFF"/>
                </a:solidFill>
                <a:latin typeface="微软雅黑"/>
                <a:ea typeface="微软雅黑"/>
                <a:cs typeface="微软雅黑"/>
                <a:sym typeface="微软雅黑"/>
              </a:defRPr>
            </a:pPr>
            <a:r>
              <a:t>JPG-12   </a:t>
            </a:r>
            <a:r>
              <a:rPr sz="1600"/>
              <a:t>75%</a:t>
            </a:r>
          </a:p>
        </p:txBody>
      </p:sp>
      <p:sp>
        <p:nvSpPr>
          <p:cNvPr id="1489" name="下箭头 5"/>
          <p:cNvSpPr/>
          <p:nvPr/>
        </p:nvSpPr>
        <p:spPr>
          <a:xfrm rot="10800000">
            <a:off x="5969803" y="1532242"/>
            <a:ext cx="275838" cy="4968793"/>
          </a:xfrm>
          <a:custGeom>
            <a:avLst/>
            <a:gdLst/>
            <a:ahLst/>
            <a:cxnLst>
              <a:cxn ang="0">
                <a:pos x="wd2" y="hd2"/>
              </a:cxn>
              <a:cxn ang="5400000">
                <a:pos x="wd2" y="hd2"/>
              </a:cxn>
              <a:cxn ang="10800000">
                <a:pos x="wd2" y="hd2"/>
              </a:cxn>
              <a:cxn ang="16200000">
                <a:pos x="wd2" y="hd2"/>
              </a:cxn>
            </a:cxnLst>
            <a:rect l="0" t="0" r="r" b="b"/>
            <a:pathLst>
              <a:path w="21600" h="21600" extrusionOk="0">
                <a:moveTo>
                  <a:pt x="0" y="21000"/>
                </a:moveTo>
                <a:lnTo>
                  <a:pt x="5400" y="21000"/>
                </a:lnTo>
                <a:lnTo>
                  <a:pt x="5400" y="0"/>
                </a:lnTo>
                <a:lnTo>
                  <a:pt x="16200" y="0"/>
                </a:lnTo>
                <a:lnTo>
                  <a:pt x="16200" y="21000"/>
                </a:lnTo>
                <a:lnTo>
                  <a:pt x="21600" y="21000"/>
                </a:lnTo>
                <a:lnTo>
                  <a:pt x="10800" y="21600"/>
                </a:lnTo>
                <a:close/>
              </a:path>
            </a:pathLst>
          </a:custGeom>
          <a:solidFill>
            <a:schemeClr val="accent1"/>
          </a:solidFill>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p:transition spd="med"/>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等线"/>
        <a:ea typeface="等线"/>
        <a:cs typeface="等线"/>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等线"/>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TotalTime>
  <Words>2253</Words>
  <Application>Microsoft Office PowerPoint</Application>
  <PresentationFormat>宽屏</PresentationFormat>
  <Paragraphs>1556</Paragraphs>
  <Slides>119</Slides>
  <Notes>41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119</vt:i4>
      </vt:variant>
    </vt:vector>
  </HeadingPairs>
  <TitlesOfParts>
    <vt:vector size="125" baseType="lpstr">
      <vt:lpstr>等线</vt:lpstr>
      <vt:lpstr>等线 Light</vt:lpstr>
      <vt:lpstr>华文细黑</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user</cp:lastModifiedBy>
  <cp:revision>2</cp:revision>
  <dcterms:modified xsi:type="dcterms:W3CDTF">2018-11-09T11:05:36Z</dcterms:modified>
</cp:coreProperties>
</file>